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58" r:id="rId4"/>
    <p:sldId id="262" r:id="rId5"/>
    <p:sldId id="263" r:id="rId6"/>
    <p:sldId id="264" r:id="rId7"/>
    <p:sldId id="266" r:id="rId8"/>
    <p:sldId id="268" r:id="rId9"/>
    <p:sldId id="267" r:id="rId10"/>
    <p:sldId id="269" r:id="rId11"/>
    <p:sldId id="259" r:id="rId12"/>
    <p:sldId id="260" r:id="rId13"/>
    <p:sldId id="270" r:id="rId14"/>
    <p:sldId id="271" r:id="rId15"/>
    <p:sldId id="272" r:id="rId16"/>
    <p:sldId id="275" r:id="rId17"/>
    <p:sldId id="276" r:id="rId18"/>
    <p:sldId id="277" r:id="rId19"/>
    <p:sldId id="278" r:id="rId20"/>
    <p:sldId id="290" r:id="rId21"/>
    <p:sldId id="279" r:id="rId22"/>
    <p:sldId id="280" r:id="rId23"/>
    <p:sldId id="261" r:id="rId24"/>
    <p:sldId id="281" r:id="rId25"/>
    <p:sldId id="291" r:id="rId26"/>
    <p:sldId id="293" r:id="rId27"/>
    <p:sldId id="283" r:id="rId28"/>
    <p:sldId id="285" r:id="rId29"/>
    <p:sldId id="284" r:id="rId30"/>
    <p:sldId id="287" r:id="rId31"/>
    <p:sldId id="288" r:id="rId32"/>
    <p:sldId id="289" r:id="rId33"/>
    <p:sldId id="292"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0E3"/>
    <a:srgbClr val="00CD5C"/>
    <a:srgbClr val="0070C0"/>
    <a:srgbClr val="01B0F0"/>
    <a:srgbClr val="A6A6A6"/>
    <a:srgbClr val="FF924A"/>
    <a:srgbClr val="00B0F0"/>
    <a:srgbClr val="00CC5C"/>
    <a:srgbClr val="F29B14"/>
    <a:srgbClr val="9BB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73" autoAdjust="0"/>
    <p:restoredTop sz="63464" autoAdjust="0"/>
  </p:normalViewPr>
  <p:slideViewPr>
    <p:cSldViewPr>
      <p:cViewPr varScale="1">
        <p:scale>
          <a:sx n="72" d="100"/>
          <a:sy n="72" d="100"/>
        </p:scale>
        <p:origin x="2316" y="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notesViewPr>
    <p:cSldViewPr>
      <p:cViewPr varScale="1">
        <p:scale>
          <a:sx n="66" d="100"/>
          <a:sy n="66" d="100"/>
        </p:scale>
        <p:origin x="-3300"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BAD8F-B0DD-4A44-BC1B-D0E15E6E41FD}"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C00C67CB-2216-B140-87CA-0161C3314B1B}">
      <dgm:prSet phldrT="[文本]"/>
      <dgm:spPr/>
      <dgm:t>
        <a:bodyPr/>
        <a:lstStyle/>
        <a:p>
          <a:r>
            <a:rPr lang="zh-CN" altLang="en-US" dirty="0">
              <a:solidFill>
                <a:srgbClr val="0070C0"/>
              </a:solidFill>
            </a:rPr>
            <a:t>红参果</a:t>
          </a:r>
        </a:p>
      </dgm:t>
    </dgm:pt>
    <dgm:pt modelId="{E173E9D0-D8A7-7D48-8953-75DA4308F07E}" type="parTrans" cxnId="{7DC7E104-3795-EC4F-AEC0-16B34F1FF141}">
      <dgm:prSet/>
      <dgm:spPr/>
      <dgm:t>
        <a:bodyPr/>
        <a:lstStyle/>
        <a:p>
          <a:endParaRPr lang="zh-CN" altLang="en-US"/>
        </a:p>
      </dgm:t>
    </dgm:pt>
    <dgm:pt modelId="{F930F1E4-7455-D541-843D-C38A4F1C3D00}" type="sibTrans" cxnId="{7DC7E104-3795-EC4F-AEC0-16B34F1FF141}">
      <dgm:prSet/>
      <dgm:spPr/>
      <dgm:t>
        <a:bodyPr/>
        <a:lstStyle/>
        <a:p>
          <a:endParaRPr lang="zh-CN" altLang="en-US"/>
        </a:p>
      </dgm:t>
    </dgm:pt>
    <dgm:pt modelId="{BB424373-406A-E846-9356-4F5729036E93}">
      <dgm:prSet phldrT="[文本]"/>
      <dgm:spPr/>
      <dgm:t>
        <a:bodyPr/>
        <a:lstStyle/>
        <a:p>
          <a:r>
            <a:rPr lang="zh-CN" altLang="en-US" dirty="0"/>
            <a:t>相似度：</a:t>
          </a:r>
          <a:r>
            <a:rPr lang="en-US" altLang="zh-CN" dirty="0"/>
            <a:t>0</a:t>
          </a:r>
          <a:r>
            <a:rPr lang="en-US" altLang="zh-Hans" dirty="0"/>
            <a:t>.982</a:t>
          </a:r>
          <a:r>
            <a:rPr lang="zh-Hans" altLang="en-US" dirty="0"/>
            <a:t>      农业类别：植物学名词</a:t>
          </a:r>
          <a:endParaRPr lang="zh-CN" altLang="en-US" dirty="0"/>
        </a:p>
      </dgm:t>
    </dgm:pt>
    <dgm:pt modelId="{EC867EBA-2257-B449-82FD-CDF3B413C205}" type="parTrans" cxnId="{1DDFAC53-7CD6-2F4F-BC6C-22841F72D759}">
      <dgm:prSet/>
      <dgm:spPr/>
      <dgm:t>
        <a:bodyPr/>
        <a:lstStyle/>
        <a:p>
          <a:endParaRPr lang="zh-CN" altLang="en-US"/>
        </a:p>
      </dgm:t>
    </dgm:pt>
    <dgm:pt modelId="{0EC48325-2A2A-9244-973E-E6DAF4C16971}" type="sibTrans" cxnId="{1DDFAC53-7CD6-2F4F-BC6C-22841F72D759}">
      <dgm:prSet/>
      <dgm:spPr/>
      <dgm:t>
        <a:bodyPr/>
        <a:lstStyle/>
        <a:p>
          <a:endParaRPr lang="zh-CN" altLang="en-US"/>
        </a:p>
      </dgm:t>
    </dgm:pt>
    <dgm:pt modelId="{D5F19A81-FD2A-6B45-84C5-3A82102C9F4B}">
      <dgm:prSet phldrT="[文本]"/>
      <dgm:spPr/>
      <dgm:t>
        <a:bodyPr/>
        <a:lstStyle/>
        <a:p>
          <a:r>
            <a:rPr lang="zh-CN" altLang="en-US" dirty="0">
              <a:solidFill>
                <a:srgbClr val="0070C0"/>
              </a:solidFill>
            </a:rPr>
            <a:t>猕猴桃</a:t>
          </a:r>
        </a:p>
      </dgm:t>
    </dgm:pt>
    <dgm:pt modelId="{D9107033-C79E-4545-A88E-B9BABD57730F}" type="parTrans" cxnId="{A03C37C2-53E0-5348-8D36-87310589D6D2}">
      <dgm:prSet/>
      <dgm:spPr/>
      <dgm:t>
        <a:bodyPr/>
        <a:lstStyle/>
        <a:p>
          <a:endParaRPr lang="zh-CN" altLang="en-US"/>
        </a:p>
      </dgm:t>
    </dgm:pt>
    <dgm:pt modelId="{8F062C6E-5898-4F4B-8F2C-A53C751FC466}" type="sibTrans" cxnId="{A03C37C2-53E0-5348-8D36-87310589D6D2}">
      <dgm:prSet/>
      <dgm:spPr/>
      <dgm:t>
        <a:bodyPr/>
        <a:lstStyle/>
        <a:p>
          <a:endParaRPr lang="zh-CN" altLang="en-US"/>
        </a:p>
      </dgm:t>
    </dgm:pt>
    <dgm:pt modelId="{C6B0B6E3-7B04-1742-BF1E-6ADED60CB563}">
      <dgm:prSet phldrT="[文本]"/>
      <dgm:spPr/>
      <dgm:t>
        <a:bodyPr/>
        <a:lstStyle/>
        <a:p>
          <a:r>
            <a:rPr lang="zh-CN" altLang="en-US" dirty="0"/>
            <a:t>相似度：</a:t>
          </a:r>
          <a:r>
            <a:rPr lang="en-US" altLang="zh-CN" dirty="0"/>
            <a:t>0</a:t>
          </a:r>
          <a:r>
            <a:rPr lang="en-US" altLang="zh-Hans" dirty="0"/>
            <a:t>.964</a:t>
          </a:r>
          <a:r>
            <a:rPr lang="zh-Hans" altLang="en-US" dirty="0"/>
            <a:t>      农业类别：植物学名词</a:t>
          </a:r>
          <a:endParaRPr lang="zh-CN" altLang="en-US" dirty="0"/>
        </a:p>
      </dgm:t>
    </dgm:pt>
    <dgm:pt modelId="{292D9C78-9797-534C-B078-F69E53A95358}" type="parTrans" cxnId="{A4798B65-6A1A-2749-B6D0-FFE8203949FD}">
      <dgm:prSet/>
      <dgm:spPr/>
      <dgm:t>
        <a:bodyPr/>
        <a:lstStyle/>
        <a:p>
          <a:endParaRPr lang="zh-CN" altLang="en-US"/>
        </a:p>
      </dgm:t>
    </dgm:pt>
    <dgm:pt modelId="{4C3EAE48-22D6-164A-A5E6-4E2A1E94F710}" type="sibTrans" cxnId="{A4798B65-6A1A-2749-B6D0-FFE8203949FD}">
      <dgm:prSet/>
      <dgm:spPr/>
      <dgm:t>
        <a:bodyPr/>
        <a:lstStyle/>
        <a:p>
          <a:endParaRPr lang="zh-CN" altLang="en-US"/>
        </a:p>
      </dgm:t>
    </dgm:pt>
    <dgm:pt modelId="{C52D1DBD-9580-8E49-A539-44F43347D941}">
      <dgm:prSet phldrT="[文本]"/>
      <dgm:spPr/>
      <dgm:t>
        <a:bodyPr/>
        <a:lstStyle/>
        <a:p>
          <a:r>
            <a:rPr lang="zh-CN" altLang="en-US" dirty="0">
              <a:solidFill>
                <a:srgbClr val="0070C0"/>
              </a:solidFill>
            </a:rPr>
            <a:t>红石榴</a:t>
          </a:r>
        </a:p>
      </dgm:t>
    </dgm:pt>
    <dgm:pt modelId="{E9D856CF-10C1-1143-8B79-03515E098C77}" type="parTrans" cxnId="{D3E762DB-23C3-9D43-88C2-3E0B84B497EA}">
      <dgm:prSet/>
      <dgm:spPr/>
      <dgm:t>
        <a:bodyPr/>
        <a:lstStyle/>
        <a:p>
          <a:endParaRPr lang="zh-CN" altLang="en-US"/>
        </a:p>
      </dgm:t>
    </dgm:pt>
    <dgm:pt modelId="{9B3A5FAC-E7EA-0746-8858-4A14D85C63A6}" type="sibTrans" cxnId="{D3E762DB-23C3-9D43-88C2-3E0B84B497EA}">
      <dgm:prSet/>
      <dgm:spPr/>
      <dgm:t>
        <a:bodyPr/>
        <a:lstStyle/>
        <a:p>
          <a:endParaRPr lang="zh-CN" altLang="en-US"/>
        </a:p>
      </dgm:t>
    </dgm:pt>
    <dgm:pt modelId="{C3ED03B7-6E42-D54E-87A9-7E344E75E578}">
      <dgm:prSet phldrT="[文本]"/>
      <dgm:spPr/>
      <dgm:t>
        <a:bodyPr/>
        <a:lstStyle/>
        <a:p>
          <a:r>
            <a:rPr lang="zh-CN" altLang="en-US" dirty="0"/>
            <a:t>相似度：</a:t>
          </a:r>
          <a:r>
            <a:rPr lang="en-US" altLang="zh-CN" dirty="0"/>
            <a:t>0</a:t>
          </a:r>
          <a:r>
            <a:rPr lang="en-US" altLang="zh-Hans" dirty="0"/>
            <a:t>.957</a:t>
          </a:r>
          <a:r>
            <a:rPr lang="zh-Hans" altLang="en-US" dirty="0"/>
            <a:t>      农业类别：植物学名词</a:t>
          </a:r>
          <a:endParaRPr lang="zh-CN" altLang="en-US" dirty="0"/>
        </a:p>
      </dgm:t>
    </dgm:pt>
    <dgm:pt modelId="{8E5D76A7-9050-4543-BAB1-EC704F9C529F}" type="parTrans" cxnId="{B4CD3CB9-A733-FC4D-83FF-3BCD6A8E69DF}">
      <dgm:prSet/>
      <dgm:spPr/>
      <dgm:t>
        <a:bodyPr/>
        <a:lstStyle/>
        <a:p>
          <a:endParaRPr lang="zh-CN" altLang="en-US"/>
        </a:p>
      </dgm:t>
    </dgm:pt>
    <dgm:pt modelId="{69A478D2-79AF-DB49-9469-F3F42AFFC42E}" type="sibTrans" cxnId="{B4CD3CB9-A733-FC4D-83FF-3BCD6A8E69DF}">
      <dgm:prSet/>
      <dgm:spPr/>
      <dgm:t>
        <a:bodyPr/>
        <a:lstStyle/>
        <a:p>
          <a:endParaRPr lang="zh-CN" altLang="en-US"/>
        </a:p>
      </dgm:t>
    </dgm:pt>
    <dgm:pt modelId="{A57D5681-86A1-9043-829D-071F4418507B}">
      <dgm:prSet/>
      <dgm:spPr/>
      <dgm:t>
        <a:bodyPr/>
        <a:lstStyle/>
        <a:p>
          <a:r>
            <a:rPr lang="zh-CN" altLang="en-US" dirty="0">
              <a:solidFill>
                <a:srgbClr val="0070C0"/>
              </a:solidFill>
            </a:rPr>
            <a:t>红花蕉</a:t>
          </a:r>
        </a:p>
      </dgm:t>
    </dgm:pt>
    <dgm:pt modelId="{88C458E1-9CE2-5A4C-A9E4-6B1C10BA10BA}" type="parTrans" cxnId="{114D6A5B-321D-3448-94D6-E36A6BF33F0F}">
      <dgm:prSet/>
      <dgm:spPr/>
      <dgm:t>
        <a:bodyPr/>
        <a:lstStyle/>
        <a:p>
          <a:endParaRPr lang="zh-CN" altLang="en-US"/>
        </a:p>
      </dgm:t>
    </dgm:pt>
    <dgm:pt modelId="{5292E24D-10A6-F340-8711-4483A5FB94D4}" type="sibTrans" cxnId="{114D6A5B-321D-3448-94D6-E36A6BF33F0F}">
      <dgm:prSet/>
      <dgm:spPr/>
      <dgm:t>
        <a:bodyPr/>
        <a:lstStyle/>
        <a:p>
          <a:endParaRPr lang="zh-CN" altLang="en-US"/>
        </a:p>
      </dgm:t>
    </dgm:pt>
    <dgm:pt modelId="{B3506A29-762E-3647-9B7B-12C02880E977}">
      <dgm:prSet/>
      <dgm:spPr/>
      <dgm:t>
        <a:bodyPr/>
        <a:lstStyle/>
        <a:p>
          <a:r>
            <a:rPr lang="zh-CN" altLang="en-US" dirty="0"/>
            <a:t>相似度：</a:t>
          </a:r>
          <a:r>
            <a:rPr lang="en-US" altLang="zh-CN" dirty="0"/>
            <a:t>0</a:t>
          </a:r>
          <a:r>
            <a:rPr lang="en-US" altLang="zh-Hans" dirty="0"/>
            <a:t>.877</a:t>
          </a:r>
          <a:r>
            <a:rPr lang="zh-Hans" altLang="en-US" dirty="0"/>
            <a:t>      农业类别：植物学名词</a:t>
          </a:r>
          <a:endParaRPr lang="zh-CN" altLang="en-US" dirty="0"/>
        </a:p>
      </dgm:t>
    </dgm:pt>
    <dgm:pt modelId="{837E30C0-547C-A041-A444-5F26E6BDF108}" type="parTrans" cxnId="{D74EFD3A-5566-3A4C-8143-4EC358D50E37}">
      <dgm:prSet/>
      <dgm:spPr/>
      <dgm:t>
        <a:bodyPr/>
        <a:lstStyle/>
        <a:p>
          <a:endParaRPr lang="zh-CN" altLang="en-US"/>
        </a:p>
      </dgm:t>
    </dgm:pt>
    <dgm:pt modelId="{1038BF24-B63B-DD41-B579-C6324ABBD374}" type="sibTrans" cxnId="{D74EFD3A-5566-3A4C-8143-4EC358D50E37}">
      <dgm:prSet/>
      <dgm:spPr/>
      <dgm:t>
        <a:bodyPr/>
        <a:lstStyle/>
        <a:p>
          <a:endParaRPr lang="zh-CN" altLang="en-US"/>
        </a:p>
      </dgm:t>
    </dgm:pt>
    <dgm:pt modelId="{B9F994F1-02B8-8049-9B61-1089CE5782D1}">
      <dgm:prSet/>
      <dgm:spPr/>
      <dgm:t>
        <a:bodyPr/>
        <a:lstStyle/>
        <a:p>
          <a:r>
            <a:rPr lang="zh-CN" altLang="en-US" dirty="0">
              <a:solidFill>
                <a:srgbClr val="0070C0"/>
              </a:solidFill>
            </a:rPr>
            <a:t>龙舌兰酒</a:t>
          </a:r>
        </a:p>
      </dgm:t>
    </dgm:pt>
    <dgm:pt modelId="{02B8E6B2-4851-EB4C-AED8-4E72F3BC1300}" type="parTrans" cxnId="{F84E6865-1867-BC4F-9AE5-4BB50103603D}">
      <dgm:prSet/>
      <dgm:spPr/>
      <dgm:t>
        <a:bodyPr/>
        <a:lstStyle/>
        <a:p>
          <a:endParaRPr lang="zh-CN" altLang="en-US"/>
        </a:p>
      </dgm:t>
    </dgm:pt>
    <dgm:pt modelId="{CB685763-E1B2-A743-9E55-7616D9E0F42F}" type="sibTrans" cxnId="{F84E6865-1867-BC4F-9AE5-4BB50103603D}">
      <dgm:prSet/>
      <dgm:spPr/>
      <dgm:t>
        <a:bodyPr/>
        <a:lstStyle/>
        <a:p>
          <a:endParaRPr lang="zh-CN" altLang="en-US"/>
        </a:p>
      </dgm:t>
    </dgm:pt>
    <dgm:pt modelId="{B495B194-DD2D-2640-81D7-C863E41B431C}">
      <dgm:prSet/>
      <dgm:spPr/>
      <dgm:t>
        <a:bodyPr/>
        <a:lstStyle/>
        <a:p>
          <a:r>
            <a:rPr lang="zh-CN" altLang="en-US" dirty="0"/>
            <a:t>相似度：</a:t>
          </a:r>
          <a:r>
            <a:rPr lang="en-US" altLang="zh-CN" dirty="0"/>
            <a:t>0</a:t>
          </a:r>
          <a:r>
            <a:rPr lang="en-US" altLang="zh-Hans" dirty="0"/>
            <a:t>.725</a:t>
          </a:r>
          <a:r>
            <a:rPr lang="zh-Hans" altLang="en-US" dirty="0"/>
            <a:t>      农业类别：动植物产品</a:t>
          </a:r>
          <a:endParaRPr lang="zh-CN" altLang="en-US" dirty="0"/>
        </a:p>
      </dgm:t>
    </dgm:pt>
    <dgm:pt modelId="{D2FFB69B-706C-714C-8957-62FFD6A2287B}" type="parTrans" cxnId="{BB3D6471-FF4C-9A42-854F-A925DE22AA82}">
      <dgm:prSet/>
      <dgm:spPr/>
      <dgm:t>
        <a:bodyPr/>
        <a:lstStyle/>
        <a:p>
          <a:endParaRPr lang="zh-CN" altLang="en-US"/>
        </a:p>
      </dgm:t>
    </dgm:pt>
    <dgm:pt modelId="{69FBC69A-8488-DC43-885B-1E04B04753E3}" type="sibTrans" cxnId="{BB3D6471-FF4C-9A42-854F-A925DE22AA82}">
      <dgm:prSet/>
      <dgm:spPr/>
      <dgm:t>
        <a:bodyPr/>
        <a:lstStyle/>
        <a:p>
          <a:endParaRPr lang="zh-CN" altLang="en-US"/>
        </a:p>
      </dgm:t>
    </dgm:pt>
    <dgm:pt modelId="{259E7E91-99DA-7D41-8765-BAA71EBB2E6B}">
      <dgm:prSet/>
      <dgm:spPr/>
      <dgm:t>
        <a:bodyPr/>
        <a:lstStyle/>
        <a:p>
          <a:r>
            <a:rPr lang="zh-CN" altLang="en-US" dirty="0">
              <a:solidFill>
                <a:srgbClr val="0070C0"/>
              </a:solidFill>
            </a:rPr>
            <a:t>火树</a:t>
          </a:r>
        </a:p>
      </dgm:t>
    </dgm:pt>
    <dgm:pt modelId="{2B6EAB14-DB42-994E-8ACF-366BA8408DB4}" type="parTrans" cxnId="{DE162526-269B-7645-84C5-2CCA2BA0BA34}">
      <dgm:prSet/>
      <dgm:spPr/>
      <dgm:t>
        <a:bodyPr/>
        <a:lstStyle/>
        <a:p>
          <a:endParaRPr lang="zh-CN" altLang="en-US"/>
        </a:p>
      </dgm:t>
    </dgm:pt>
    <dgm:pt modelId="{FFA76AD5-BF7B-464C-A721-2C1426CDC413}" type="sibTrans" cxnId="{DE162526-269B-7645-84C5-2CCA2BA0BA34}">
      <dgm:prSet/>
      <dgm:spPr/>
      <dgm:t>
        <a:bodyPr/>
        <a:lstStyle/>
        <a:p>
          <a:endParaRPr lang="zh-CN" altLang="en-US"/>
        </a:p>
      </dgm:t>
    </dgm:pt>
    <dgm:pt modelId="{A2E57E56-5D14-5F4B-9894-EE18FE8AE442}">
      <dgm:prSet/>
      <dgm:spPr/>
      <dgm:t>
        <a:bodyPr/>
        <a:lstStyle/>
        <a:p>
          <a:r>
            <a:rPr lang="zh-CN" altLang="en-US" dirty="0"/>
            <a:t>相似度：</a:t>
          </a:r>
          <a:r>
            <a:rPr lang="en-US" altLang="zh-CN" dirty="0"/>
            <a:t>0</a:t>
          </a:r>
          <a:r>
            <a:rPr lang="en-US" altLang="zh-Hans" dirty="0"/>
            <a:t>.712</a:t>
          </a:r>
          <a:r>
            <a:rPr lang="zh-Hans" altLang="en-US" dirty="0"/>
            <a:t>      农业类别：植物学名词</a:t>
          </a:r>
          <a:endParaRPr lang="zh-CN" altLang="en-US" dirty="0"/>
        </a:p>
      </dgm:t>
    </dgm:pt>
    <dgm:pt modelId="{BC172673-6E33-BD49-AB51-18C6531FEA65}" type="parTrans" cxnId="{DA17E69D-9B4B-914A-901C-1A42060F6841}">
      <dgm:prSet/>
      <dgm:spPr/>
      <dgm:t>
        <a:bodyPr/>
        <a:lstStyle/>
        <a:p>
          <a:endParaRPr lang="zh-CN" altLang="en-US"/>
        </a:p>
      </dgm:t>
    </dgm:pt>
    <dgm:pt modelId="{E39FB79D-86D2-364D-9AAA-3B0F3F5C9D21}" type="sibTrans" cxnId="{DA17E69D-9B4B-914A-901C-1A42060F6841}">
      <dgm:prSet/>
      <dgm:spPr/>
      <dgm:t>
        <a:bodyPr/>
        <a:lstStyle/>
        <a:p>
          <a:endParaRPr lang="zh-CN" altLang="en-US"/>
        </a:p>
      </dgm:t>
    </dgm:pt>
    <dgm:pt modelId="{2553CA4D-43DD-C94F-ADA5-1ED965118BA4}" type="pres">
      <dgm:prSet presAssocID="{804BAD8F-B0DD-4A44-BC1B-D0E15E6E41FD}" presName="linearFlow" presStyleCnt="0">
        <dgm:presLayoutVars>
          <dgm:dir/>
          <dgm:animLvl val="lvl"/>
          <dgm:resizeHandles val="exact"/>
        </dgm:presLayoutVars>
      </dgm:prSet>
      <dgm:spPr/>
    </dgm:pt>
    <dgm:pt modelId="{46297918-81C5-DC42-AAE1-BA72AA6F4C29}" type="pres">
      <dgm:prSet presAssocID="{C00C67CB-2216-B140-87CA-0161C3314B1B}" presName="composite" presStyleCnt="0"/>
      <dgm:spPr/>
    </dgm:pt>
    <dgm:pt modelId="{26E66CF0-13F6-2F45-B3DA-564A324A4D36}" type="pres">
      <dgm:prSet presAssocID="{C00C67CB-2216-B140-87CA-0161C3314B1B}" presName="parentText" presStyleLbl="alignNode1" presStyleIdx="0" presStyleCnt="6">
        <dgm:presLayoutVars>
          <dgm:chMax val="1"/>
          <dgm:bulletEnabled val="1"/>
        </dgm:presLayoutVars>
      </dgm:prSet>
      <dgm:spPr/>
    </dgm:pt>
    <dgm:pt modelId="{0861EADC-D493-C243-A075-6E953800D00A}" type="pres">
      <dgm:prSet presAssocID="{C00C67CB-2216-B140-87CA-0161C3314B1B}" presName="descendantText" presStyleLbl="alignAcc1" presStyleIdx="0" presStyleCnt="6">
        <dgm:presLayoutVars>
          <dgm:bulletEnabled val="1"/>
        </dgm:presLayoutVars>
      </dgm:prSet>
      <dgm:spPr/>
    </dgm:pt>
    <dgm:pt modelId="{1FC9DF59-EA50-A14D-98CE-A03F5F46C869}" type="pres">
      <dgm:prSet presAssocID="{F930F1E4-7455-D541-843D-C38A4F1C3D00}" presName="sp" presStyleCnt="0"/>
      <dgm:spPr/>
    </dgm:pt>
    <dgm:pt modelId="{C76F6C7B-2A57-3D48-94A8-3553AB1CD792}" type="pres">
      <dgm:prSet presAssocID="{D5F19A81-FD2A-6B45-84C5-3A82102C9F4B}" presName="composite" presStyleCnt="0"/>
      <dgm:spPr/>
    </dgm:pt>
    <dgm:pt modelId="{6B4DFF0D-25E8-4143-928D-FAA1E1F08B78}" type="pres">
      <dgm:prSet presAssocID="{D5F19A81-FD2A-6B45-84C5-3A82102C9F4B}" presName="parentText" presStyleLbl="alignNode1" presStyleIdx="1" presStyleCnt="6">
        <dgm:presLayoutVars>
          <dgm:chMax val="1"/>
          <dgm:bulletEnabled val="1"/>
        </dgm:presLayoutVars>
      </dgm:prSet>
      <dgm:spPr/>
    </dgm:pt>
    <dgm:pt modelId="{103A628E-F2C6-0043-AAEE-55AAC95312F3}" type="pres">
      <dgm:prSet presAssocID="{D5F19A81-FD2A-6B45-84C5-3A82102C9F4B}" presName="descendantText" presStyleLbl="alignAcc1" presStyleIdx="1" presStyleCnt="6">
        <dgm:presLayoutVars>
          <dgm:bulletEnabled val="1"/>
        </dgm:presLayoutVars>
      </dgm:prSet>
      <dgm:spPr/>
    </dgm:pt>
    <dgm:pt modelId="{D33D8E1B-0576-174B-B120-7E1E455DC913}" type="pres">
      <dgm:prSet presAssocID="{8F062C6E-5898-4F4B-8F2C-A53C751FC466}" presName="sp" presStyleCnt="0"/>
      <dgm:spPr/>
    </dgm:pt>
    <dgm:pt modelId="{465B67D2-3E54-4545-86D1-EF883041E338}" type="pres">
      <dgm:prSet presAssocID="{C52D1DBD-9580-8E49-A539-44F43347D941}" presName="composite" presStyleCnt="0"/>
      <dgm:spPr/>
    </dgm:pt>
    <dgm:pt modelId="{8A402AB0-10C1-6543-B23D-AB6EA54DF319}" type="pres">
      <dgm:prSet presAssocID="{C52D1DBD-9580-8E49-A539-44F43347D941}" presName="parentText" presStyleLbl="alignNode1" presStyleIdx="2" presStyleCnt="6">
        <dgm:presLayoutVars>
          <dgm:chMax val="1"/>
          <dgm:bulletEnabled val="1"/>
        </dgm:presLayoutVars>
      </dgm:prSet>
      <dgm:spPr/>
    </dgm:pt>
    <dgm:pt modelId="{132C3E7A-8C7E-4343-A5E0-85611501E728}" type="pres">
      <dgm:prSet presAssocID="{C52D1DBD-9580-8E49-A539-44F43347D941}" presName="descendantText" presStyleLbl="alignAcc1" presStyleIdx="2" presStyleCnt="6">
        <dgm:presLayoutVars>
          <dgm:bulletEnabled val="1"/>
        </dgm:presLayoutVars>
      </dgm:prSet>
      <dgm:spPr/>
    </dgm:pt>
    <dgm:pt modelId="{C99CDAA8-42C3-B140-89B5-A34C0152F2B4}" type="pres">
      <dgm:prSet presAssocID="{9B3A5FAC-E7EA-0746-8858-4A14D85C63A6}" presName="sp" presStyleCnt="0"/>
      <dgm:spPr/>
    </dgm:pt>
    <dgm:pt modelId="{F710F016-3CAD-6844-907B-20E1EA0B31AB}" type="pres">
      <dgm:prSet presAssocID="{A57D5681-86A1-9043-829D-071F4418507B}" presName="composite" presStyleCnt="0"/>
      <dgm:spPr/>
    </dgm:pt>
    <dgm:pt modelId="{CD9B55C8-8865-BC44-9C77-6087D5E98485}" type="pres">
      <dgm:prSet presAssocID="{A57D5681-86A1-9043-829D-071F4418507B}" presName="parentText" presStyleLbl="alignNode1" presStyleIdx="3" presStyleCnt="6">
        <dgm:presLayoutVars>
          <dgm:chMax val="1"/>
          <dgm:bulletEnabled val="1"/>
        </dgm:presLayoutVars>
      </dgm:prSet>
      <dgm:spPr/>
    </dgm:pt>
    <dgm:pt modelId="{C35B4457-EC02-F146-94BF-660000F20BD9}" type="pres">
      <dgm:prSet presAssocID="{A57D5681-86A1-9043-829D-071F4418507B}" presName="descendantText" presStyleLbl="alignAcc1" presStyleIdx="3" presStyleCnt="6">
        <dgm:presLayoutVars>
          <dgm:bulletEnabled val="1"/>
        </dgm:presLayoutVars>
      </dgm:prSet>
      <dgm:spPr/>
    </dgm:pt>
    <dgm:pt modelId="{72FD2124-AF81-3A4E-A1E9-2E577EDE8A5A}" type="pres">
      <dgm:prSet presAssocID="{5292E24D-10A6-F340-8711-4483A5FB94D4}" presName="sp" presStyleCnt="0"/>
      <dgm:spPr/>
    </dgm:pt>
    <dgm:pt modelId="{2CB0CAE9-0444-DA4E-9B3C-1ACF588632CA}" type="pres">
      <dgm:prSet presAssocID="{B9F994F1-02B8-8049-9B61-1089CE5782D1}" presName="composite" presStyleCnt="0"/>
      <dgm:spPr/>
    </dgm:pt>
    <dgm:pt modelId="{DC8CBEB0-B7FF-7843-9CED-52A426A71119}" type="pres">
      <dgm:prSet presAssocID="{B9F994F1-02B8-8049-9B61-1089CE5782D1}" presName="parentText" presStyleLbl="alignNode1" presStyleIdx="4" presStyleCnt="6">
        <dgm:presLayoutVars>
          <dgm:chMax val="1"/>
          <dgm:bulletEnabled val="1"/>
        </dgm:presLayoutVars>
      </dgm:prSet>
      <dgm:spPr/>
    </dgm:pt>
    <dgm:pt modelId="{C363E37E-E558-F847-A8AF-259697540F93}" type="pres">
      <dgm:prSet presAssocID="{B9F994F1-02B8-8049-9B61-1089CE5782D1}" presName="descendantText" presStyleLbl="alignAcc1" presStyleIdx="4" presStyleCnt="6">
        <dgm:presLayoutVars>
          <dgm:bulletEnabled val="1"/>
        </dgm:presLayoutVars>
      </dgm:prSet>
      <dgm:spPr/>
    </dgm:pt>
    <dgm:pt modelId="{C102A30B-CD63-0B45-9856-3D5452D7B878}" type="pres">
      <dgm:prSet presAssocID="{CB685763-E1B2-A743-9E55-7616D9E0F42F}" presName="sp" presStyleCnt="0"/>
      <dgm:spPr/>
    </dgm:pt>
    <dgm:pt modelId="{BF066AAE-8A3B-AE42-83BA-F31B457D6981}" type="pres">
      <dgm:prSet presAssocID="{259E7E91-99DA-7D41-8765-BAA71EBB2E6B}" presName="composite" presStyleCnt="0"/>
      <dgm:spPr/>
    </dgm:pt>
    <dgm:pt modelId="{CF63F0EC-3EEF-CB4D-B696-D3695DE07AB1}" type="pres">
      <dgm:prSet presAssocID="{259E7E91-99DA-7D41-8765-BAA71EBB2E6B}" presName="parentText" presStyleLbl="alignNode1" presStyleIdx="5" presStyleCnt="6">
        <dgm:presLayoutVars>
          <dgm:chMax val="1"/>
          <dgm:bulletEnabled val="1"/>
        </dgm:presLayoutVars>
      </dgm:prSet>
      <dgm:spPr/>
    </dgm:pt>
    <dgm:pt modelId="{2C9FC007-8B56-5E43-AFD2-40A2A1E87E63}" type="pres">
      <dgm:prSet presAssocID="{259E7E91-99DA-7D41-8765-BAA71EBB2E6B}" presName="descendantText" presStyleLbl="alignAcc1" presStyleIdx="5" presStyleCnt="6">
        <dgm:presLayoutVars>
          <dgm:bulletEnabled val="1"/>
        </dgm:presLayoutVars>
      </dgm:prSet>
      <dgm:spPr/>
    </dgm:pt>
  </dgm:ptLst>
  <dgm:cxnLst>
    <dgm:cxn modelId="{7DC7E104-3795-EC4F-AEC0-16B34F1FF141}" srcId="{804BAD8F-B0DD-4A44-BC1B-D0E15E6E41FD}" destId="{C00C67CB-2216-B140-87CA-0161C3314B1B}" srcOrd="0" destOrd="0" parTransId="{E173E9D0-D8A7-7D48-8953-75DA4308F07E}" sibTransId="{F930F1E4-7455-D541-843D-C38A4F1C3D00}"/>
    <dgm:cxn modelId="{70F26B08-1804-4D87-9E60-12ECE4F3F456}" type="presOf" srcId="{B9F994F1-02B8-8049-9B61-1089CE5782D1}" destId="{DC8CBEB0-B7FF-7843-9CED-52A426A71119}" srcOrd="0" destOrd="0" presId="urn:microsoft.com/office/officeart/2005/8/layout/chevron2"/>
    <dgm:cxn modelId="{169AA50C-6630-48CC-8649-5F05D87FD4FF}" type="presOf" srcId="{C3ED03B7-6E42-D54E-87A9-7E344E75E578}" destId="{132C3E7A-8C7E-4343-A5E0-85611501E728}" srcOrd="0" destOrd="0" presId="urn:microsoft.com/office/officeart/2005/8/layout/chevron2"/>
    <dgm:cxn modelId="{D7DC0E12-4B78-471A-B8CE-8D27FCB78A4B}" type="presOf" srcId="{C6B0B6E3-7B04-1742-BF1E-6ADED60CB563}" destId="{103A628E-F2C6-0043-AAEE-55AAC95312F3}" srcOrd="0" destOrd="0" presId="urn:microsoft.com/office/officeart/2005/8/layout/chevron2"/>
    <dgm:cxn modelId="{DE162526-269B-7645-84C5-2CCA2BA0BA34}" srcId="{804BAD8F-B0DD-4A44-BC1B-D0E15E6E41FD}" destId="{259E7E91-99DA-7D41-8765-BAA71EBB2E6B}" srcOrd="5" destOrd="0" parTransId="{2B6EAB14-DB42-994E-8ACF-366BA8408DB4}" sibTransId="{FFA76AD5-BF7B-464C-A721-2C1426CDC413}"/>
    <dgm:cxn modelId="{D74EFD3A-5566-3A4C-8143-4EC358D50E37}" srcId="{A57D5681-86A1-9043-829D-071F4418507B}" destId="{B3506A29-762E-3647-9B7B-12C02880E977}" srcOrd="0" destOrd="0" parTransId="{837E30C0-547C-A041-A444-5F26E6BDF108}" sibTransId="{1038BF24-B63B-DD41-B579-C6324ABBD374}"/>
    <dgm:cxn modelId="{114D6A5B-321D-3448-94D6-E36A6BF33F0F}" srcId="{804BAD8F-B0DD-4A44-BC1B-D0E15E6E41FD}" destId="{A57D5681-86A1-9043-829D-071F4418507B}" srcOrd="3" destOrd="0" parTransId="{88C458E1-9CE2-5A4C-A9E4-6B1C10BA10BA}" sibTransId="{5292E24D-10A6-F340-8711-4483A5FB94D4}"/>
    <dgm:cxn modelId="{F84E6865-1867-BC4F-9AE5-4BB50103603D}" srcId="{804BAD8F-B0DD-4A44-BC1B-D0E15E6E41FD}" destId="{B9F994F1-02B8-8049-9B61-1089CE5782D1}" srcOrd="4" destOrd="0" parTransId="{02B8E6B2-4851-EB4C-AED8-4E72F3BC1300}" sibTransId="{CB685763-E1B2-A743-9E55-7616D9E0F42F}"/>
    <dgm:cxn modelId="{A4798B65-6A1A-2749-B6D0-FFE8203949FD}" srcId="{D5F19A81-FD2A-6B45-84C5-3A82102C9F4B}" destId="{C6B0B6E3-7B04-1742-BF1E-6ADED60CB563}" srcOrd="0" destOrd="0" parTransId="{292D9C78-9797-534C-B078-F69E53A95358}" sibTransId="{4C3EAE48-22D6-164A-A5E6-4E2A1E94F710}"/>
    <dgm:cxn modelId="{BB3D6471-FF4C-9A42-854F-A925DE22AA82}" srcId="{B9F994F1-02B8-8049-9B61-1089CE5782D1}" destId="{B495B194-DD2D-2640-81D7-C863E41B431C}" srcOrd="0" destOrd="0" parTransId="{D2FFB69B-706C-714C-8957-62FFD6A2287B}" sibTransId="{69FBC69A-8488-DC43-885B-1E04B04753E3}"/>
    <dgm:cxn modelId="{1DDFAC53-7CD6-2F4F-BC6C-22841F72D759}" srcId="{C00C67CB-2216-B140-87CA-0161C3314B1B}" destId="{BB424373-406A-E846-9356-4F5729036E93}" srcOrd="0" destOrd="0" parTransId="{EC867EBA-2257-B449-82FD-CDF3B413C205}" sibTransId="{0EC48325-2A2A-9244-973E-E6DAF4C16971}"/>
    <dgm:cxn modelId="{4513D377-5E86-429E-AC37-82E87A25779A}" type="presOf" srcId="{A2E57E56-5D14-5F4B-9894-EE18FE8AE442}" destId="{2C9FC007-8B56-5E43-AFD2-40A2A1E87E63}" srcOrd="0" destOrd="0" presId="urn:microsoft.com/office/officeart/2005/8/layout/chevron2"/>
    <dgm:cxn modelId="{7A70727B-4FCF-49CF-8EAB-2D978C387092}" type="presOf" srcId="{C00C67CB-2216-B140-87CA-0161C3314B1B}" destId="{26E66CF0-13F6-2F45-B3DA-564A324A4D36}" srcOrd="0" destOrd="0" presId="urn:microsoft.com/office/officeart/2005/8/layout/chevron2"/>
    <dgm:cxn modelId="{22A9E099-DCB9-447F-9C51-B9E6BAF5E1AE}" type="presOf" srcId="{BB424373-406A-E846-9356-4F5729036E93}" destId="{0861EADC-D493-C243-A075-6E953800D00A}" srcOrd="0" destOrd="0" presId="urn:microsoft.com/office/officeart/2005/8/layout/chevron2"/>
    <dgm:cxn modelId="{DA17E69D-9B4B-914A-901C-1A42060F6841}" srcId="{259E7E91-99DA-7D41-8765-BAA71EBB2E6B}" destId="{A2E57E56-5D14-5F4B-9894-EE18FE8AE442}" srcOrd="0" destOrd="0" parTransId="{BC172673-6E33-BD49-AB51-18C6531FEA65}" sibTransId="{E39FB79D-86D2-364D-9AAA-3B0F3F5C9D21}"/>
    <dgm:cxn modelId="{EFE7A7AE-E53D-44D9-AEAA-134765C3B908}" type="presOf" srcId="{D5F19A81-FD2A-6B45-84C5-3A82102C9F4B}" destId="{6B4DFF0D-25E8-4143-928D-FAA1E1F08B78}" srcOrd="0" destOrd="0" presId="urn:microsoft.com/office/officeart/2005/8/layout/chevron2"/>
    <dgm:cxn modelId="{062739AF-3692-40B9-8332-EE58C4073DA5}" type="presOf" srcId="{B495B194-DD2D-2640-81D7-C863E41B431C}" destId="{C363E37E-E558-F847-A8AF-259697540F93}" srcOrd="0" destOrd="0" presId="urn:microsoft.com/office/officeart/2005/8/layout/chevron2"/>
    <dgm:cxn modelId="{B4CD3CB9-A733-FC4D-83FF-3BCD6A8E69DF}" srcId="{C52D1DBD-9580-8E49-A539-44F43347D941}" destId="{C3ED03B7-6E42-D54E-87A9-7E344E75E578}" srcOrd="0" destOrd="0" parTransId="{8E5D76A7-9050-4543-BAB1-EC704F9C529F}" sibTransId="{69A478D2-79AF-DB49-9469-F3F42AFFC42E}"/>
    <dgm:cxn modelId="{6A427EBC-4D00-483C-A0BD-5729F5D291CA}" type="presOf" srcId="{804BAD8F-B0DD-4A44-BC1B-D0E15E6E41FD}" destId="{2553CA4D-43DD-C94F-ADA5-1ED965118BA4}" srcOrd="0" destOrd="0" presId="urn:microsoft.com/office/officeart/2005/8/layout/chevron2"/>
    <dgm:cxn modelId="{03831DBE-E8E4-4752-9691-A7460816C123}" type="presOf" srcId="{259E7E91-99DA-7D41-8765-BAA71EBB2E6B}" destId="{CF63F0EC-3EEF-CB4D-B696-D3695DE07AB1}" srcOrd="0" destOrd="0" presId="urn:microsoft.com/office/officeart/2005/8/layout/chevron2"/>
    <dgm:cxn modelId="{A03C37C2-53E0-5348-8D36-87310589D6D2}" srcId="{804BAD8F-B0DD-4A44-BC1B-D0E15E6E41FD}" destId="{D5F19A81-FD2A-6B45-84C5-3A82102C9F4B}" srcOrd="1" destOrd="0" parTransId="{D9107033-C79E-4545-A88E-B9BABD57730F}" sibTransId="{8F062C6E-5898-4F4B-8F2C-A53C751FC466}"/>
    <dgm:cxn modelId="{D3E762DB-23C3-9D43-88C2-3E0B84B497EA}" srcId="{804BAD8F-B0DD-4A44-BC1B-D0E15E6E41FD}" destId="{C52D1DBD-9580-8E49-A539-44F43347D941}" srcOrd="2" destOrd="0" parTransId="{E9D856CF-10C1-1143-8B79-03515E098C77}" sibTransId="{9B3A5FAC-E7EA-0746-8858-4A14D85C63A6}"/>
    <dgm:cxn modelId="{57651CDC-A04E-4EB4-BBCD-87FB4D6CE093}" type="presOf" srcId="{A57D5681-86A1-9043-829D-071F4418507B}" destId="{CD9B55C8-8865-BC44-9C77-6087D5E98485}" srcOrd="0" destOrd="0" presId="urn:microsoft.com/office/officeart/2005/8/layout/chevron2"/>
    <dgm:cxn modelId="{5EA270FC-E37E-4F49-85E6-86B098F9DB57}" type="presOf" srcId="{C52D1DBD-9580-8E49-A539-44F43347D941}" destId="{8A402AB0-10C1-6543-B23D-AB6EA54DF319}" srcOrd="0" destOrd="0" presId="urn:microsoft.com/office/officeart/2005/8/layout/chevron2"/>
    <dgm:cxn modelId="{9994BAFF-2FBF-4CD5-AED6-19A807B176C4}" type="presOf" srcId="{B3506A29-762E-3647-9B7B-12C02880E977}" destId="{C35B4457-EC02-F146-94BF-660000F20BD9}" srcOrd="0" destOrd="0" presId="urn:microsoft.com/office/officeart/2005/8/layout/chevron2"/>
    <dgm:cxn modelId="{CD07E5A3-8F4D-491B-BCC2-D54A1AE7FF60}" type="presParOf" srcId="{2553CA4D-43DD-C94F-ADA5-1ED965118BA4}" destId="{46297918-81C5-DC42-AAE1-BA72AA6F4C29}" srcOrd="0" destOrd="0" presId="urn:microsoft.com/office/officeart/2005/8/layout/chevron2"/>
    <dgm:cxn modelId="{184D7A52-E74B-4036-81AD-E89B25F93A19}" type="presParOf" srcId="{46297918-81C5-DC42-AAE1-BA72AA6F4C29}" destId="{26E66CF0-13F6-2F45-B3DA-564A324A4D36}" srcOrd="0" destOrd="0" presId="urn:microsoft.com/office/officeart/2005/8/layout/chevron2"/>
    <dgm:cxn modelId="{CB90664B-E6F2-4B08-A983-5803372DD091}" type="presParOf" srcId="{46297918-81C5-DC42-AAE1-BA72AA6F4C29}" destId="{0861EADC-D493-C243-A075-6E953800D00A}" srcOrd="1" destOrd="0" presId="urn:microsoft.com/office/officeart/2005/8/layout/chevron2"/>
    <dgm:cxn modelId="{41A5B97D-575D-4FB2-95A7-53F07A00F2D4}" type="presParOf" srcId="{2553CA4D-43DD-C94F-ADA5-1ED965118BA4}" destId="{1FC9DF59-EA50-A14D-98CE-A03F5F46C869}" srcOrd="1" destOrd="0" presId="urn:microsoft.com/office/officeart/2005/8/layout/chevron2"/>
    <dgm:cxn modelId="{66AFA406-D6B3-438D-B7E5-36764DA4E47F}" type="presParOf" srcId="{2553CA4D-43DD-C94F-ADA5-1ED965118BA4}" destId="{C76F6C7B-2A57-3D48-94A8-3553AB1CD792}" srcOrd="2" destOrd="0" presId="urn:microsoft.com/office/officeart/2005/8/layout/chevron2"/>
    <dgm:cxn modelId="{09779251-F53E-4706-9CC6-212F025139E0}" type="presParOf" srcId="{C76F6C7B-2A57-3D48-94A8-3553AB1CD792}" destId="{6B4DFF0D-25E8-4143-928D-FAA1E1F08B78}" srcOrd="0" destOrd="0" presId="urn:microsoft.com/office/officeart/2005/8/layout/chevron2"/>
    <dgm:cxn modelId="{3CA3D744-B4F7-4870-887B-18F6E8948531}" type="presParOf" srcId="{C76F6C7B-2A57-3D48-94A8-3553AB1CD792}" destId="{103A628E-F2C6-0043-AAEE-55AAC95312F3}" srcOrd="1" destOrd="0" presId="urn:microsoft.com/office/officeart/2005/8/layout/chevron2"/>
    <dgm:cxn modelId="{8FA3C867-EF34-480B-9F8D-FF1309A6FB49}" type="presParOf" srcId="{2553CA4D-43DD-C94F-ADA5-1ED965118BA4}" destId="{D33D8E1B-0576-174B-B120-7E1E455DC913}" srcOrd="3" destOrd="0" presId="urn:microsoft.com/office/officeart/2005/8/layout/chevron2"/>
    <dgm:cxn modelId="{E7D3E6E8-B9A1-4046-959A-9B02E8A1834A}" type="presParOf" srcId="{2553CA4D-43DD-C94F-ADA5-1ED965118BA4}" destId="{465B67D2-3E54-4545-86D1-EF883041E338}" srcOrd="4" destOrd="0" presId="urn:microsoft.com/office/officeart/2005/8/layout/chevron2"/>
    <dgm:cxn modelId="{7342050C-43DF-4754-9DF2-346916A51497}" type="presParOf" srcId="{465B67D2-3E54-4545-86D1-EF883041E338}" destId="{8A402AB0-10C1-6543-B23D-AB6EA54DF319}" srcOrd="0" destOrd="0" presId="urn:microsoft.com/office/officeart/2005/8/layout/chevron2"/>
    <dgm:cxn modelId="{761CD2C8-5C52-4D1F-B855-18173DE1C9D6}" type="presParOf" srcId="{465B67D2-3E54-4545-86D1-EF883041E338}" destId="{132C3E7A-8C7E-4343-A5E0-85611501E728}" srcOrd="1" destOrd="0" presId="urn:microsoft.com/office/officeart/2005/8/layout/chevron2"/>
    <dgm:cxn modelId="{17B576AC-5D4E-4509-A533-2E9BD3270C4E}" type="presParOf" srcId="{2553CA4D-43DD-C94F-ADA5-1ED965118BA4}" destId="{C99CDAA8-42C3-B140-89B5-A34C0152F2B4}" srcOrd="5" destOrd="0" presId="urn:microsoft.com/office/officeart/2005/8/layout/chevron2"/>
    <dgm:cxn modelId="{35097735-82A7-414F-9C7D-AB62BFFAE18A}" type="presParOf" srcId="{2553CA4D-43DD-C94F-ADA5-1ED965118BA4}" destId="{F710F016-3CAD-6844-907B-20E1EA0B31AB}" srcOrd="6" destOrd="0" presId="urn:microsoft.com/office/officeart/2005/8/layout/chevron2"/>
    <dgm:cxn modelId="{C1019FF2-BBE7-44D1-A48B-4516D0779398}" type="presParOf" srcId="{F710F016-3CAD-6844-907B-20E1EA0B31AB}" destId="{CD9B55C8-8865-BC44-9C77-6087D5E98485}" srcOrd="0" destOrd="0" presId="urn:microsoft.com/office/officeart/2005/8/layout/chevron2"/>
    <dgm:cxn modelId="{1A562533-C6F7-41B2-8FC3-D392172554A7}" type="presParOf" srcId="{F710F016-3CAD-6844-907B-20E1EA0B31AB}" destId="{C35B4457-EC02-F146-94BF-660000F20BD9}" srcOrd="1" destOrd="0" presId="urn:microsoft.com/office/officeart/2005/8/layout/chevron2"/>
    <dgm:cxn modelId="{F2EBDA72-F6AA-42CA-874B-1C18D5B92E4D}" type="presParOf" srcId="{2553CA4D-43DD-C94F-ADA5-1ED965118BA4}" destId="{72FD2124-AF81-3A4E-A1E9-2E577EDE8A5A}" srcOrd="7" destOrd="0" presId="urn:microsoft.com/office/officeart/2005/8/layout/chevron2"/>
    <dgm:cxn modelId="{30EA4099-3327-4DE6-A6E7-BAAD9E18EB92}" type="presParOf" srcId="{2553CA4D-43DD-C94F-ADA5-1ED965118BA4}" destId="{2CB0CAE9-0444-DA4E-9B3C-1ACF588632CA}" srcOrd="8" destOrd="0" presId="urn:microsoft.com/office/officeart/2005/8/layout/chevron2"/>
    <dgm:cxn modelId="{71993FDA-8F5C-4C76-96D5-D33F0FBAAE81}" type="presParOf" srcId="{2CB0CAE9-0444-DA4E-9B3C-1ACF588632CA}" destId="{DC8CBEB0-B7FF-7843-9CED-52A426A71119}" srcOrd="0" destOrd="0" presId="urn:microsoft.com/office/officeart/2005/8/layout/chevron2"/>
    <dgm:cxn modelId="{5E619762-E487-4406-A680-12AF78CDFD45}" type="presParOf" srcId="{2CB0CAE9-0444-DA4E-9B3C-1ACF588632CA}" destId="{C363E37E-E558-F847-A8AF-259697540F93}" srcOrd="1" destOrd="0" presId="urn:microsoft.com/office/officeart/2005/8/layout/chevron2"/>
    <dgm:cxn modelId="{AD5D654E-929E-4DD4-B279-F6623B15CA62}" type="presParOf" srcId="{2553CA4D-43DD-C94F-ADA5-1ED965118BA4}" destId="{C102A30B-CD63-0B45-9856-3D5452D7B878}" srcOrd="9" destOrd="0" presId="urn:microsoft.com/office/officeart/2005/8/layout/chevron2"/>
    <dgm:cxn modelId="{2714C5BC-E56C-45D9-BACA-CC424B91B5B6}" type="presParOf" srcId="{2553CA4D-43DD-C94F-ADA5-1ED965118BA4}" destId="{BF066AAE-8A3B-AE42-83BA-F31B457D6981}" srcOrd="10" destOrd="0" presId="urn:microsoft.com/office/officeart/2005/8/layout/chevron2"/>
    <dgm:cxn modelId="{5A9A6C85-2D5A-44B4-A382-29CA18B2AF39}" type="presParOf" srcId="{BF066AAE-8A3B-AE42-83BA-F31B457D6981}" destId="{CF63F0EC-3EEF-CB4D-B696-D3695DE07AB1}" srcOrd="0" destOrd="0" presId="urn:microsoft.com/office/officeart/2005/8/layout/chevron2"/>
    <dgm:cxn modelId="{F4744E0E-5022-431F-9FA6-B909947059D3}" type="presParOf" srcId="{BF066AAE-8A3B-AE42-83BA-F31B457D6981}" destId="{2C9FC007-8B56-5E43-AFD2-40A2A1E87E6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66CF0-13F6-2F45-B3DA-564A324A4D36}">
      <dsp:nvSpPr>
        <dsp:cNvPr id="0" name=""/>
        <dsp:cNvSpPr/>
      </dsp:nvSpPr>
      <dsp:spPr>
        <a:xfrm rot="5400000">
          <a:off x="-104663" y="106611"/>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rgbClr val="0070C0"/>
              </a:solidFill>
            </a:rPr>
            <a:t>红参果</a:t>
          </a:r>
        </a:p>
      </dsp:txBody>
      <dsp:txXfrm rot="-5400000">
        <a:off x="1" y="246163"/>
        <a:ext cx="488429" cy="209326"/>
      </dsp:txXfrm>
    </dsp:sp>
    <dsp:sp modelId="{0861EADC-D493-C243-A075-6E953800D00A}">
      <dsp:nvSpPr>
        <dsp:cNvPr id="0" name=""/>
        <dsp:cNvSpPr/>
      </dsp:nvSpPr>
      <dsp:spPr>
        <a:xfrm rot="5400000">
          <a:off x="2703493" y="-2213116"/>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.982</a:t>
          </a:r>
          <a:r>
            <a:rPr lang="zh-Hans" altLang="en-US" sz="1900" kern="1200" dirty="0"/>
            <a:t>      农业类别：植物学名词</a:t>
          </a:r>
          <a:endParaRPr lang="zh-CN" altLang="en-US" sz="1900" kern="1200" dirty="0"/>
        </a:p>
      </dsp:txBody>
      <dsp:txXfrm rot="-5400000">
        <a:off x="488429" y="24088"/>
        <a:ext cx="4861530" cy="409261"/>
      </dsp:txXfrm>
    </dsp:sp>
    <dsp:sp modelId="{6B4DFF0D-25E8-4143-928D-FAA1E1F08B78}">
      <dsp:nvSpPr>
        <dsp:cNvPr id="0" name=""/>
        <dsp:cNvSpPr/>
      </dsp:nvSpPr>
      <dsp:spPr>
        <a:xfrm rot="5400000">
          <a:off x="-104663" y="702881"/>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rgbClr val="0070C0"/>
              </a:solidFill>
            </a:rPr>
            <a:t>猕猴桃</a:t>
          </a:r>
        </a:p>
      </dsp:txBody>
      <dsp:txXfrm rot="-5400000">
        <a:off x="1" y="842433"/>
        <a:ext cx="488429" cy="209326"/>
      </dsp:txXfrm>
    </dsp:sp>
    <dsp:sp modelId="{103A628E-F2C6-0043-AAEE-55AAC95312F3}">
      <dsp:nvSpPr>
        <dsp:cNvPr id="0" name=""/>
        <dsp:cNvSpPr/>
      </dsp:nvSpPr>
      <dsp:spPr>
        <a:xfrm rot="5400000">
          <a:off x="2703493" y="-1616847"/>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.964</a:t>
          </a:r>
          <a:r>
            <a:rPr lang="zh-Hans" altLang="en-US" sz="1900" kern="1200" dirty="0"/>
            <a:t>      农业类别：植物学名词</a:t>
          </a:r>
          <a:endParaRPr lang="zh-CN" altLang="en-US" sz="1900" kern="1200" dirty="0"/>
        </a:p>
      </dsp:txBody>
      <dsp:txXfrm rot="-5400000">
        <a:off x="488429" y="620357"/>
        <a:ext cx="4861530" cy="409261"/>
      </dsp:txXfrm>
    </dsp:sp>
    <dsp:sp modelId="{8A402AB0-10C1-6543-B23D-AB6EA54DF319}">
      <dsp:nvSpPr>
        <dsp:cNvPr id="0" name=""/>
        <dsp:cNvSpPr/>
      </dsp:nvSpPr>
      <dsp:spPr>
        <a:xfrm rot="5400000">
          <a:off x="-104663" y="1299150"/>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rgbClr val="0070C0"/>
              </a:solidFill>
            </a:rPr>
            <a:t>红石榴</a:t>
          </a:r>
        </a:p>
      </dsp:txBody>
      <dsp:txXfrm rot="-5400000">
        <a:off x="1" y="1438702"/>
        <a:ext cx="488429" cy="209326"/>
      </dsp:txXfrm>
    </dsp:sp>
    <dsp:sp modelId="{132C3E7A-8C7E-4343-A5E0-85611501E728}">
      <dsp:nvSpPr>
        <dsp:cNvPr id="0" name=""/>
        <dsp:cNvSpPr/>
      </dsp:nvSpPr>
      <dsp:spPr>
        <a:xfrm rot="5400000">
          <a:off x="2703493" y="-1020577"/>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.957</a:t>
          </a:r>
          <a:r>
            <a:rPr lang="zh-Hans" altLang="en-US" sz="1900" kern="1200" dirty="0"/>
            <a:t>      农业类别：植物学名词</a:t>
          </a:r>
          <a:endParaRPr lang="zh-CN" altLang="en-US" sz="1900" kern="1200" dirty="0"/>
        </a:p>
      </dsp:txBody>
      <dsp:txXfrm rot="-5400000">
        <a:off x="488429" y="1216627"/>
        <a:ext cx="4861530" cy="409261"/>
      </dsp:txXfrm>
    </dsp:sp>
    <dsp:sp modelId="{CD9B55C8-8865-BC44-9C77-6087D5E98485}">
      <dsp:nvSpPr>
        <dsp:cNvPr id="0" name=""/>
        <dsp:cNvSpPr/>
      </dsp:nvSpPr>
      <dsp:spPr>
        <a:xfrm rot="5400000">
          <a:off x="-104663" y="1895420"/>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rgbClr val="0070C0"/>
              </a:solidFill>
            </a:rPr>
            <a:t>红花蕉</a:t>
          </a:r>
        </a:p>
      </dsp:txBody>
      <dsp:txXfrm rot="-5400000">
        <a:off x="1" y="2034972"/>
        <a:ext cx="488429" cy="209326"/>
      </dsp:txXfrm>
    </dsp:sp>
    <dsp:sp modelId="{C35B4457-EC02-F146-94BF-660000F20BD9}">
      <dsp:nvSpPr>
        <dsp:cNvPr id="0" name=""/>
        <dsp:cNvSpPr/>
      </dsp:nvSpPr>
      <dsp:spPr>
        <a:xfrm rot="5400000">
          <a:off x="2703493" y="-424307"/>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.877</a:t>
          </a:r>
          <a:r>
            <a:rPr lang="zh-Hans" altLang="en-US" sz="1900" kern="1200" dirty="0"/>
            <a:t>      农业类别：植物学名词</a:t>
          </a:r>
          <a:endParaRPr lang="zh-CN" altLang="en-US" sz="1900" kern="1200" dirty="0"/>
        </a:p>
      </dsp:txBody>
      <dsp:txXfrm rot="-5400000">
        <a:off x="488429" y="1812897"/>
        <a:ext cx="4861530" cy="409261"/>
      </dsp:txXfrm>
    </dsp:sp>
    <dsp:sp modelId="{DC8CBEB0-B7FF-7843-9CED-52A426A71119}">
      <dsp:nvSpPr>
        <dsp:cNvPr id="0" name=""/>
        <dsp:cNvSpPr/>
      </dsp:nvSpPr>
      <dsp:spPr>
        <a:xfrm rot="5400000">
          <a:off x="-104663" y="2491689"/>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rgbClr val="0070C0"/>
              </a:solidFill>
            </a:rPr>
            <a:t>龙舌兰酒</a:t>
          </a:r>
        </a:p>
      </dsp:txBody>
      <dsp:txXfrm rot="-5400000">
        <a:off x="1" y="2631241"/>
        <a:ext cx="488429" cy="209326"/>
      </dsp:txXfrm>
    </dsp:sp>
    <dsp:sp modelId="{C363E37E-E558-F847-A8AF-259697540F93}">
      <dsp:nvSpPr>
        <dsp:cNvPr id="0" name=""/>
        <dsp:cNvSpPr/>
      </dsp:nvSpPr>
      <dsp:spPr>
        <a:xfrm rot="5400000">
          <a:off x="2703493" y="171961"/>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.725</a:t>
          </a:r>
          <a:r>
            <a:rPr lang="zh-Hans" altLang="en-US" sz="1900" kern="1200" dirty="0"/>
            <a:t>      农业类别：动植物产品</a:t>
          </a:r>
          <a:endParaRPr lang="zh-CN" altLang="en-US" sz="1900" kern="1200" dirty="0"/>
        </a:p>
      </dsp:txBody>
      <dsp:txXfrm rot="-5400000">
        <a:off x="488429" y="2409165"/>
        <a:ext cx="4861530" cy="409261"/>
      </dsp:txXfrm>
    </dsp:sp>
    <dsp:sp modelId="{CF63F0EC-3EEF-CB4D-B696-D3695DE07AB1}">
      <dsp:nvSpPr>
        <dsp:cNvPr id="0" name=""/>
        <dsp:cNvSpPr/>
      </dsp:nvSpPr>
      <dsp:spPr>
        <a:xfrm rot="5400000">
          <a:off x="-104663" y="3087959"/>
          <a:ext cx="697755" cy="48842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zh-CN" altLang="en-US" sz="900" kern="1200" dirty="0">
              <a:solidFill>
                <a:srgbClr val="0070C0"/>
              </a:solidFill>
            </a:rPr>
            <a:t>火树</a:t>
          </a:r>
        </a:p>
      </dsp:txBody>
      <dsp:txXfrm rot="-5400000">
        <a:off x="1" y="3227511"/>
        <a:ext cx="488429" cy="209326"/>
      </dsp:txXfrm>
    </dsp:sp>
    <dsp:sp modelId="{2C9FC007-8B56-5E43-AFD2-40A2A1E87E63}">
      <dsp:nvSpPr>
        <dsp:cNvPr id="0" name=""/>
        <dsp:cNvSpPr/>
      </dsp:nvSpPr>
      <dsp:spPr>
        <a:xfrm rot="5400000">
          <a:off x="2703493" y="768231"/>
          <a:ext cx="453541" cy="488367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t>相似度：</a:t>
          </a:r>
          <a:r>
            <a:rPr lang="en-US" altLang="zh-CN" sz="1900" kern="1200" dirty="0"/>
            <a:t>0</a:t>
          </a:r>
          <a:r>
            <a:rPr lang="en-US" altLang="zh-Hans" sz="1900" kern="1200" dirty="0"/>
            <a:t>.712</a:t>
          </a:r>
          <a:r>
            <a:rPr lang="zh-Hans" altLang="en-US" sz="1900" kern="1200" dirty="0"/>
            <a:t>      农业类别：植物学名词</a:t>
          </a:r>
          <a:endParaRPr lang="zh-CN" altLang="en-US" sz="1900" kern="1200" dirty="0"/>
        </a:p>
      </dsp:txBody>
      <dsp:txXfrm rot="-5400000">
        <a:off x="488429" y="3005435"/>
        <a:ext cx="4861530" cy="4092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SG"/>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4506293-A28B-4482-8701-CC5400518809}" type="datetimeFigureOut">
              <a:rPr lang="en-SG"/>
              <a:pPr>
                <a:defRPr/>
              </a:pPr>
              <a:t>3/1/2020</a:t>
            </a:fld>
            <a:endParaRPr lang="en-SG"/>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SG"/>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6919C63-759E-4B62-A2EA-D9CDA5AC8382}" type="slidenum">
              <a:rPr lang="en-SG"/>
              <a:pPr>
                <a:defRPr/>
              </a:pPr>
              <a:t>‹#›</a:t>
            </a:fld>
            <a:endParaRPr lang="en-SG"/>
          </a:p>
        </p:txBody>
      </p:sp>
    </p:spTree>
    <p:extLst>
      <p:ext uri="{BB962C8B-B14F-4D97-AF65-F5344CB8AC3E}">
        <p14:creationId xmlns:p14="http://schemas.microsoft.com/office/powerpoint/2010/main" val="2711432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SG"/>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1D552A1-F52F-47E5-863A-422E5626C9AA}" type="datetimeFigureOut">
              <a:rPr lang="en-SG"/>
              <a:pPr>
                <a:defRPr/>
              </a:pPr>
              <a:t>3/1/2020</a:t>
            </a:fld>
            <a:endParaRPr lang="en-SG"/>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SG"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SG"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SG"/>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E28AB7A1-70FC-4E54-A117-8C294D1C0100}" type="slidenum">
              <a:rPr lang="en-SG"/>
              <a:pPr>
                <a:defRPr/>
              </a:pPr>
              <a:t>‹#›</a:t>
            </a:fld>
            <a:endParaRPr lang="en-SG"/>
          </a:p>
        </p:txBody>
      </p:sp>
    </p:spTree>
    <p:extLst>
      <p:ext uri="{BB962C8B-B14F-4D97-AF65-F5344CB8AC3E}">
        <p14:creationId xmlns:p14="http://schemas.microsoft.com/office/powerpoint/2010/main" val="367518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SG"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9AE3551-6BEB-438E-BC0E-4D9FFBDEC011}" type="slidenum">
              <a:rPr lang="en-SG" smtClean="0"/>
              <a:pPr eaLnBrk="1" hangingPunct="1"/>
              <a:t>1</a:t>
            </a:fld>
            <a:endParaRPr lang="en-SG"/>
          </a:p>
        </p:txBody>
      </p:sp>
    </p:spTree>
    <p:extLst>
      <p:ext uri="{BB962C8B-B14F-4D97-AF65-F5344CB8AC3E}">
        <p14:creationId xmlns:p14="http://schemas.microsoft.com/office/powerpoint/2010/main" val="2769498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10</a:t>
            </a:fld>
            <a:endParaRPr lang="en-SG"/>
          </a:p>
        </p:txBody>
      </p:sp>
    </p:spTree>
    <p:extLst>
      <p:ext uri="{BB962C8B-B14F-4D97-AF65-F5344CB8AC3E}">
        <p14:creationId xmlns:p14="http://schemas.microsoft.com/office/powerpoint/2010/main" val="156482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11</a:t>
            </a:fld>
            <a:endParaRPr lang="en-SG"/>
          </a:p>
        </p:txBody>
      </p:sp>
    </p:spTree>
    <p:extLst>
      <p:ext uri="{BB962C8B-B14F-4D97-AF65-F5344CB8AC3E}">
        <p14:creationId xmlns:p14="http://schemas.microsoft.com/office/powerpoint/2010/main" val="2846051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12</a:t>
            </a:fld>
            <a:endParaRPr lang="en-SG"/>
          </a:p>
        </p:txBody>
      </p:sp>
    </p:spTree>
    <p:extLst>
      <p:ext uri="{BB962C8B-B14F-4D97-AF65-F5344CB8AC3E}">
        <p14:creationId xmlns:p14="http://schemas.microsoft.com/office/powerpoint/2010/main" val="351569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13</a:t>
            </a:fld>
            <a:endParaRPr lang="en-SG"/>
          </a:p>
        </p:txBody>
      </p:sp>
    </p:spTree>
    <p:extLst>
      <p:ext uri="{BB962C8B-B14F-4D97-AF65-F5344CB8AC3E}">
        <p14:creationId xmlns:p14="http://schemas.microsoft.com/office/powerpoint/2010/main" val="127486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14</a:t>
            </a:fld>
            <a:endParaRPr lang="en-SG"/>
          </a:p>
        </p:txBody>
      </p:sp>
    </p:spTree>
    <p:extLst>
      <p:ext uri="{BB962C8B-B14F-4D97-AF65-F5344CB8AC3E}">
        <p14:creationId xmlns:p14="http://schemas.microsoft.com/office/powerpoint/2010/main" val="2436653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15</a:t>
            </a:fld>
            <a:endParaRPr lang="en-SG"/>
          </a:p>
        </p:txBody>
      </p:sp>
    </p:spTree>
    <p:extLst>
      <p:ext uri="{BB962C8B-B14F-4D97-AF65-F5344CB8AC3E}">
        <p14:creationId xmlns:p14="http://schemas.microsoft.com/office/powerpoint/2010/main" val="236953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16</a:t>
            </a:fld>
            <a:endParaRPr lang="en-SG"/>
          </a:p>
        </p:txBody>
      </p:sp>
    </p:spTree>
    <p:extLst>
      <p:ext uri="{BB962C8B-B14F-4D97-AF65-F5344CB8AC3E}">
        <p14:creationId xmlns:p14="http://schemas.microsoft.com/office/powerpoint/2010/main" val="2463692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17</a:t>
            </a:fld>
            <a:endParaRPr lang="en-SG"/>
          </a:p>
        </p:txBody>
      </p:sp>
    </p:spTree>
    <p:extLst>
      <p:ext uri="{BB962C8B-B14F-4D97-AF65-F5344CB8AC3E}">
        <p14:creationId xmlns:p14="http://schemas.microsoft.com/office/powerpoint/2010/main" val="3741191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上图是抽取出来的正文，下图是经过繁简体转换后的正文。</a:t>
            </a:r>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18</a:t>
            </a:fld>
            <a:endParaRPr lang="en-SG"/>
          </a:p>
        </p:txBody>
      </p:sp>
    </p:spTree>
    <p:extLst>
      <p:ext uri="{BB962C8B-B14F-4D97-AF65-F5344CB8AC3E}">
        <p14:creationId xmlns:p14="http://schemas.microsoft.com/office/powerpoint/2010/main" val="479847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19</a:t>
            </a:fld>
            <a:endParaRPr lang="en-SG"/>
          </a:p>
        </p:txBody>
      </p:sp>
    </p:spTree>
    <p:extLst>
      <p:ext uri="{BB962C8B-B14F-4D97-AF65-F5344CB8AC3E}">
        <p14:creationId xmlns:p14="http://schemas.microsoft.com/office/powerpoint/2010/main" val="374163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a:t>
            </a:fld>
            <a:endParaRPr lang="en-SG"/>
          </a:p>
        </p:txBody>
      </p:sp>
    </p:spTree>
    <p:extLst>
      <p:ext uri="{BB962C8B-B14F-4D97-AF65-F5344CB8AC3E}">
        <p14:creationId xmlns:p14="http://schemas.microsoft.com/office/powerpoint/2010/main" val="3706328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20</a:t>
            </a:fld>
            <a:endParaRPr lang="en-SG"/>
          </a:p>
        </p:txBody>
      </p:sp>
    </p:spTree>
    <p:extLst>
      <p:ext uri="{BB962C8B-B14F-4D97-AF65-F5344CB8AC3E}">
        <p14:creationId xmlns:p14="http://schemas.microsoft.com/office/powerpoint/2010/main" val="216102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传统的词法特征大致包括实体本身词的词性，实体之前单词序列、词的上位词等特征。比较依赖人工特征工程</a:t>
            </a:r>
            <a:endParaRPr lang="en-US" altLang="zh-CN" dirty="0"/>
          </a:p>
          <a:p>
            <a:endParaRPr lang="en-US" altLang="zh-CN" dirty="0"/>
          </a:p>
          <a:p>
            <a:r>
              <a:rPr lang="zh-CN" altLang="en-US" dirty="0"/>
              <a:t>词法层面的特征：将词转化成词向量，使用词向量来表示词法层面的特征。</a:t>
            </a:r>
            <a:endParaRPr lang="en-US" altLang="zh-CN" dirty="0"/>
          </a:p>
          <a:p>
            <a:endParaRPr lang="en-US" altLang="zh-CN" dirty="0"/>
          </a:p>
          <a:p>
            <a:r>
              <a:rPr lang="zh-CN" altLang="en-US" dirty="0"/>
              <a:t>句法层面的特征：</a:t>
            </a:r>
            <a:r>
              <a:rPr lang="en-US" altLang="zh-CN" baseline="0" dirty="0"/>
              <a:t> </a:t>
            </a:r>
            <a:r>
              <a:rPr lang="zh-CN" altLang="en-US" baseline="0" dirty="0"/>
              <a:t>考虑上下文特征，使用一个滑动窗口，假设窗口大小为</a:t>
            </a:r>
            <a:r>
              <a:rPr lang="en-US" altLang="zh-CN" baseline="0" dirty="0"/>
              <a:t>3</a:t>
            </a:r>
            <a:r>
              <a:rPr lang="zh-CN" altLang="en-US" baseline="0" dirty="0"/>
              <a:t>，每次看</a:t>
            </a:r>
            <a:r>
              <a:rPr lang="en-US" altLang="zh-CN" baseline="0" dirty="0"/>
              <a:t>3</a:t>
            </a:r>
            <a:r>
              <a:rPr lang="zh-CN" altLang="en-US" baseline="0" dirty="0"/>
              <a:t>个单词，看完之后往后滑一格，最后得到一组句子层面的特征</a:t>
            </a:r>
            <a:endParaRPr lang="en-US" altLang="zh-CN" baseline="0" dirty="0"/>
          </a:p>
          <a:p>
            <a:r>
              <a:rPr lang="zh-CN" altLang="en-US" dirty="0"/>
              <a:t>包括</a:t>
            </a:r>
            <a:r>
              <a:rPr lang="en-US" altLang="zh-CN" dirty="0"/>
              <a:t>word feature</a:t>
            </a:r>
            <a:r>
              <a:rPr lang="zh-CN" altLang="en-US" dirty="0"/>
              <a:t>和</a:t>
            </a:r>
            <a:r>
              <a:rPr lang="en-US" altLang="zh-CN" dirty="0"/>
              <a:t>position feature</a:t>
            </a:r>
            <a:r>
              <a:rPr lang="zh-CN" altLang="en-US" dirty="0"/>
              <a:t>。</a:t>
            </a:r>
            <a:endParaRPr lang="en-US" altLang="zh-CN" dirty="0"/>
          </a:p>
          <a:p>
            <a:r>
              <a:rPr lang="en-US" altLang="zh-CN" dirty="0"/>
              <a:t>Word</a:t>
            </a:r>
            <a:r>
              <a:rPr lang="en-US" altLang="zh-CN" baseline="0" dirty="0"/>
              <a:t> feature</a:t>
            </a:r>
            <a:r>
              <a:rPr lang="zh-CN" altLang="en-US" baseline="0" dirty="0"/>
              <a:t>包括每个词本身和其上下文单词的词向量表示</a:t>
            </a:r>
            <a:endParaRPr lang="en-US" altLang="zh-CN" baseline="0" dirty="0"/>
          </a:p>
          <a:p>
            <a:r>
              <a:rPr lang="en-US" altLang="zh-CN" dirty="0"/>
              <a:t>Position feature</a:t>
            </a:r>
            <a:r>
              <a:rPr lang="zh-CN" altLang="en-US" dirty="0"/>
              <a:t>是指每个单词到实体的距离。</a:t>
            </a: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21</a:t>
            </a:fld>
            <a:endParaRPr lang="en-SG"/>
          </a:p>
        </p:txBody>
      </p:sp>
    </p:spTree>
    <p:extLst>
      <p:ext uri="{BB962C8B-B14F-4D97-AF65-F5344CB8AC3E}">
        <p14:creationId xmlns:p14="http://schemas.microsoft.com/office/powerpoint/2010/main" val="231912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该模型与上一个模型类似，但它在池化层做出了改进：将语句按照目标实体对的位置切分为</a:t>
            </a:r>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段，分别对每一段单独进行最大池化操作，每一段得到一个最大值，最后将所有最大值级联构成特征向量。 </a:t>
            </a:r>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22</a:t>
            </a:fld>
            <a:endParaRPr lang="en-SG"/>
          </a:p>
        </p:txBody>
      </p:sp>
    </p:spTree>
    <p:extLst>
      <p:ext uri="{BB962C8B-B14F-4D97-AF65-F5344CB8AC3E}">
        <p14:creationId xmlns:p14="http://schemas.microsoft.com/office/powerpoint/2010/main" val="3808301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23</a:t>
            </a:fld>
            <a:endParaRPr lang="en-SG"/>
          </a:p>
        </p:txBody>
      </p:sp>
    </p:spTree>
    <p:extLst>
      <p:ext uri="{BB962C8B-B14F-4D97-AF65-F5344CB8AC3E}">
        <p14:creationId xmlns:p14="http://schemas.microsoft.com/office/powerpoint/2010/main" val="1114941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24</a:t>
            </a:fld>
            <a:endParaRPr lang="en-SG"/>
          </a:p>
        </p:txBody>
      </p:sp>
    </p:spTree>
    <p:extLst>
      <p:ext uri="{BB962C8B-B14F-4D97-AF65-F5344CB8AC3E}">
        <p14:creationId xmlns:p14="http://schemas.microsoft.com/office/powerpoint/2010/main" val="1204725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25</a:t>
            </a:fld>
            <a:endParaRPr lang="en-SG"/>
          </a:p>
        </p:txBody>
      </p:sp>
    </p:spTree>
    <p:extLst>
      <p:ext uri="{BB962C8B-B14F-4D97-AF65-F5344CB8AC3E}">
        <p14:creationId xmlns:p14="http://schemas.microsoft.com/office/powerpoint/2010/main" val="3783927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26</a:t>
            </a:fld>
            <a:endParaRPr lang="en-SG"/>
          </a:p>
        </p:txBody>
      </p:sp>
    </p:spTree>
    <p:extLst>
      <p:ext uri="{BB962C8B-B14F-4D97-AF65-F5344CB8AC3E}">
        <p14:creationId xmlns:p14="http://schemas.microsoft.com/office/powerpoint/2010/main" val="100005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27</a:t>
            </a:fld>
            <a:endParaRPr lang="en-SG"/>
          </a:p>
        </p:txBody>
      </p:sp>
    </p:spTree>
    <p:extLst>
      <p:ext uri="{BB962C8B-B14F-4D97-AF65-F5344CB8AC3E}">
        <p14:creationId xmlns:p14="http://schemas.microsoft.com/office/powerpoint/2010/main" val="3254679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28</a:t>
            </a:fld>
            <a:endParaRPr lang="en-SG"/>
          </a:p>
        </p:txBody>
      </p:sp>
    </p:spTree>
    <p:extLst>
      <p:ext uri="{BB962C8B-B14F-4D97-AF65-F5344CB8AC3E}">
        <p14:creationId xmlns:p14="http://schemas.microsoft.com/office/powerpoint/2010/main" val="832965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29</a:t>
            </a:fld>
            <a:endParaRPr lang="en-SG"/>
          </a:p>
        </p:txBody>
      </p:sp>
    </p:spTree>
    <p:extLst>
      <p:ext uri="{BB962C8B-B14F-4D97-AF65-F5344CB8AC3E}">
        <p14:creationId xmlns:p14="http://schemas.microsoft.com/office/powerpoint/2010/main" val="113967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a:t>
            </a:fld>
            <a:endParaRPr lang="en-SG"/>
          </a:p>
        </p:txBody>
      </p:sp>
    </p:spTree>
    <p:extLst>
      <p:ext uri="{BB962C8B-B14F-4D97-AF65-F5344CB8AC3E}">
        <p14:creationId xmlns:p14="http://schemas.microsoft.com/office/powerpoint/2010/main" val="1028268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30</a:t>
            </a:fld>
            <a:endParaRPr lang="en-SG"/>
          </a:p>
        </p:txBody>
      </p:sp>
    </p:spTree>
    <p:extLst>
      <p:ext uri="{BB962C8B-B14F-4D97-AF65-F5344CB8AC3E}">
        <p14:creationId xmlns:p14="http://schemas.microsoft.com/office/powerpoint/2010/main" val="329516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31</a:t>
            </a:fld>
            <a:endParaRPr lang="en-SG"/>
          </a:p>
        </p:txBody>
      </p:sp>
    </p:spTree>
    <p:extLst>
      <p:ext uri="{BB962C8B-B14F-4D97-AF65-F5344CB8AC3E}">
        <p14:creationId xmlns:p14="http://schemas.microsoft.com/office/powerpoint/2010/main" val="1559408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32</a:t>
            </a:fld>
            <a:endParaRPr lang="en-SG"/>
          </a:p>
        </p:txBody>
      </p:sp>
    </p:spTree>
    <p:extLst>
      <p:ext uri="{BB962C8B-B14F-4D97-AF65-F5344CB8AC3E}">
        <p14:creationId xmlns:p14="http://schemas.microsoft.com/office/powerpoint/2010/main" val="334065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4</a:t>
            </a:fld>
            <a:endParaRPr lang="en-SG"/>
          </a:p>
        </p:txBody>
      </p:sp>
    </p:spTree>
    <p:extLst>
      <p:ext uri="{BB962C8B-B14F-4D97-AF65-F5344CB8AC3E}">
        <p14:creationId xmlns:p14="http://schemas.microsoft.com/office/powerpoint/2010/main" val="390020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5</a:t>
            </a:fld>
            <a:endParaRPr lang="en-SG"/>
          </a:p>
        </p:txBody>
      </p:sp>
    </p:spTree>
    <p:extLst>
      <p:ext uri="{BB962C8B-B14F-4D97-AF65-F5344CB8AC3E}">
        <p14:creationId xmlns:p14="http://schemas.microsoft.com/office/powerpoint/2010/main" val="427339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6</a:t>
            </a:fld>
            <a:endParaRPr lang="en-SG"/>
          </a:p>
        </p:txBody>
      </p:sp>
    </p:spTree>
    <p:extLst>
      <p:ext uri="{BB962C8B-B14F-4D97-AF65-F5344CB8AC3E}">
        <p14:creationId xmlns:p14="http://schemas.microsoft.com/office/powerpoint/2010/main" val="185557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7</a:t>
            </a:fld>
            <a:endParaRPr lang="en-SG"/>
          </a:p>
        </p:txBody>
      </p:sp>
    </p:spTree>
    <p:extLst>
      <p:ext uri="{BB962C8B-B14F-4D97-AF65-F5344CB8AC3E}">
        <p14:creationId xmlns:p14="http://schemas.microsoft.com/office/powerpoint/2010/main" val="2796835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8</a:t>
            </a:fld>
            <a:endParaRPr lang="en-SG"/>
          </a:p>
        </p:txBody>
      </p:sp>
    </p:spTree>
    <p:extLst>
      <p:ext uri="{BB962C8B-B14F-4D97-AF65-F5344CB8AC3E}">
        <p14:creationId xmlns:p14="http://schemas.microsoft.com/office/powerpoint/2010/main" val="160928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8AB7A1-70FC-4E54-A117-8C294D1C0100}" type="slidenum">
              <a:rPr lang="en-SG" smtClean="0"/>
              <a:pPr>
                <a:defRPr/>
              </a:pPr>
              <a:t>9</a:t>
            </a:fld>
            <a:endParaRPr lang="en-SG"/>
          </a:p>
        </p:txBody>
      </p:sp>
    </p:spTree>
    <p:extLst>
      <p:ext uri="{BB962C8B-B14F-4D97-AF65-F5344CB8AC3E}">
        <p14:creationId xmlns:p14="http://schemas.microsoft.com/office/powerpoint/2010/main" val="154662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SG"/>
          </a:p>
        </p:txBody>
      </p:sp>
      <p:sp>
        <p:nvSpPr>
          <p:cNvPr id="4" name="Slide Number Placeholder 5"/>
          <p:cNvSpPr>
            <a:spLocks noGrp="1"/>
          </p:cNvSpPr>
          <p:nvPr>
            <p:ph type="sldNum" sz="quarter" idx="10"/>
          </p:nvPr>
        </p:nvSpPr>
        <p:spPr/>
        <p:txBody>
          <a:bodyPr/>
          <a:lstStyle>
            <a:lvl1pPr>
              <a:defRPr/>
            </a:lvl1pPr>
          </a:lstStyle>
          <a:p>
            <a:fld id="{05217E3D-15EA-495F-AC27-7DD053ADC851}" type="slidenum">
              <a:rPr lang="en-US" altLang="zh-CN"/>
              <a:pPr/>
              <a:t>‹#›</a:t>
            </a:fld>
            <a:endParaRPr lang="en-US" altLang="zh-CN" dirty="0"/>
          </a:p>
        </p:txBody>
      </p:sp>
    </p:spTree>
    <p:extLst>
      <p:ext uri="{BB962C8B-B14F-4D97-AF65-F5344CB8AC3E}">
        <p14:creationId xmlns:p14="http://schemas.microsoft.com/office/powerpoint/2010/main" val="3194534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Slide Number Placeholder 5"/>
          <p:cNvSpPr>
            <a:spLocks noGrp="1"/>
          </p:cNvSpPr>
          <p:nvPr>
            <p:ph type="sldNum" sz="quarter" idx="10"/>
          </p:nvPr>
        </p:nvSpPr>
        <p:spPr/>
        <p:txBody>
          <a:bodyPr/>
          <a:lstStyle>
            <a:lvl1pPr>
              <a:defRPr/>
            </a:lvl1pPr>
          </a:lstStyle>
          <a:p>
            <a:fld id="{6555E266-7E06-4D5D-B4C8-9D8DB05A5F88}" type="slidenum">
              <a:rPr lang="en-US" altLang="zh-CN"/>
              <a:pPr/>
              <a:t>‹#›</a:t>
            </a:fld>
            <a:endParaRPr lang="en-US" altLang="zh-CN"/>
          </a:p>
        </p:txBody>
      </p:sp>
    </p:spTree>
    <p:extLst>
      <p:ext uri="{BB962C8B-B14F-4D97-AF65-F5344CB8AC3E}">
        <p14:creationId xmlns:p14="http://schemas.microsoft.com/office/powerpoint/2010/main" val="13120842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Slide Number Placeholder 5"/>
          <p:cNvSpPr>
            <a:spLocks noGrp="1"/>
          </p:cNvSpPr>
          <p:nvPr>
            <p:ph type="sldNum" sz="quarter" idx="10"/>
          </p:nvPr>
        </p:nvSpPr>
        <p:spPr/>
        <p:txBody>
          <a:bodyPr/>
          <a:lstStyle>
            <a:lvl1pPr>
              <a:defRPr/>
            </a:lvl1pPr>
          </a:lstStyle>
          <a:p>
            <a:fld id="{35CB5120-ED5E-4911-B3D0-975E7482FDA2}" type="slidenum">
              <a:rPr lang="en-US" altLang="zh-CN"/>
              <a:pPr/>
              <a:t>‹#›</a:t>
            </a:fld>
            <a:endParaRPr lang="en-US" altLang="zh-CN"/>
          </a:p>
        </p:txBody>
      </p:sp>
    </p:spTree>
    <p:extLst>
      <p:ext uri="{BB962C8B-B14F-4D97-AF65-F5344CB8AC3E}">
        <p14:creationId xmlns:p14="http://schemas.microsoft.com/office/powerpoint/2010/main" val="9504047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矩形 3"/>
          <p:cNvSpPr/>
          <p:nvPr userDrawn="1"/>
        </p:nvSpPr>
        <p:spPr>
          <a:xfrm>
            <a:off x="790575" y="6540500"/>
            <a:ext cx="2473325" cy="333375"/>
          </a:xfrm>
          <a:prstGeom prst="rect">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p:cNvSpPr/>
          <p:nvPr userDrawn="1"/>
        </p:nvSpPr>
        <p:spPr>
          <a:xfrm>
            <a:off x="5845175" y="6540500"/>
            <a:ext cx="2473325" cy="333375"/>
          </a:xfrm>
          <a:prstGeom prst="rect">
            <a:avLst/>
          </a:prstGeom>
          <a:solidFill>
            <a:srgbClr val="FF996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609600" y="990600"/>
            <a:ext cx="8534400" cy="381000"/>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304799" y="-76200"/>
            <a:ext cx="8583613" cy="1143000"/>
          </a:xfrm>
        </p:spPr>
        <p:txBody>
          <a:bodyPr/>
          <a:lstStyle>
            <a:lvl1pPr algn="l">
              <a:defRPr lang="en-SG" sz="3600" b="1" dirty="0">
                <a:solidFill>
                  <a:schemeClr val="tx2"/>
                </a:solidFill>
                <a:latin typeface="Times New Roman" pitchFamily="18" charset="0"/>
                <a:ea typeface="宋体" charset="-122"/>
                <a:cs typeface="Times New Roman" pitchFamily="18" charset="0"/>
              </a:defRPr>
            </a:lvl1pPr>
          </a:lstStyle>
          <a:p>
            <a:r>
              <a:rPr lang="en-US" dirty="0"/>
              <a:t>Click to edit Master title style</a:t>
            </a:r>
            <a:endParaRPr lang="en-SG" dirty="0"/>
          </a:p>
        </p:txBody>
      </p:sp>
      <p:sp>
        <p:nvSpPr>
          <p:cNvPr id="6" name="Slide Number Placeholder 5"/>
          <p:cNvSpPr>
            <a:spLocks noGrp="1"/>
          </p:cNvSpPr>
          <p:nvPr>
            <p:ph type="sldNum" sz="quarter" idx="10"/>
          </p:nvPr>
        </p:nvSpPr>
        <p:spPr>
          <a:xfrm>
            <a:off x="0" y="990600"/>
            <a:ext cx="515937" cy="381000"/>
          </a:xfrm>
          <a:solidFill>
            <a:srgbClr val="FFC000">
              <a:alpha val="59000"/>
            </a:srgbClr>
          </a:solidFill>
        </p:spPr>
        <p:txBody>
          <a:bodyPr/>
          <a:lstStyle>
            <a:lvl1pPr algn="ctr">
              <a:defRPr/>
            </a:lvl1pPr>
          </a:lstStyle>
          <a:p>
            <a:fld id="{2F92E8BF-52C0-4DA6-9593-0F736FC6DF7B}" type="slidenum">
              <a:rPr lang="en-US" altLang="zh-CN" smtClean="0"/>
              <a:pPr/>
              <a:t>‹#›</a:t>
            </a:fld>
            <a:endParaRPr lang="en-US" altLang="zh-CN" dirty="0"/>
          </a:p>
        </p:txBody>
      </p:sp>
      <p:sp>
        <p:nvSpPr>
          <p:cNvPr id="8" name="Content Placeholder 2"/>
          <p:cNvSpPr>
            <a:spLocks noGrp="1"/>
          </p:cNvSpPr>
          <p:nvPr>
            <p:ph idx="1"/>
          </p:nvPr>
        </p:nvSpPr>
        <p:spPr>
          <a:xfrm>
            <a:off x="457200" y="1600200"/>
            <a:ext cx="8229600" cy="4525963"/>
          </a:xfrm>
        </p:spPr>
        <p:txBody>
          <a:bodyPr/>
          <a:lstStyle>
            <a:lvl1pPr marL="457200" indent="-457200">
              <a:buClr>
                <a:srgbClr val="FFC000"/>
              </a:buClr>
              <a:buFont typeface="Wingdings" pitchFamily="2" charset="2"/>
              <a:buChar char="p"/>
              <a:defRPr/>
            </a:lvl1pPr>
            <a:lvl2pPr marL="742950" indent="-285750">
              <a:buFontTx/>
              <a:buBlip>
                <a:blip r:embed="rId2"/>
              </a:buBlip>
              <a:defRPr/>
            </a:lvl2pPr>
            <a:lvl3pPr marL="1143000" indent="-228600">
              <a:buClr>
                <a:srgbClr val="0070C0"/>
              </a:buClr>
              <a:buFont typeface="Wingdings" panose="05000000000000000000" pitchFamily="2" charset="2"/>
              <a:buChar char="Ø"/>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3" name="矩形 12"/>
          <p:cNvSpPr/>
          <p:nvPr userDrawn="1"/>
        </p:nvSpPr>
        <p:spPr>
          <a:xfrm>
            <a:off x="3314700" y="6540500"/>
            <a:ext cx="2473325" cy="333375"/>
          </a:xfrm>
          <a:prstGeom prst="rect">
            <a:avLst/>
          </a:prstGeom>
          <a:solidFill>
            <a:srgbClr val="B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35384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矩形 4"/>
          <p:cNvSpPr/>
          <p:nvPr userDrawn="1"/>
        </p:nvSpPr>
        <p:spPr>
          <a:xfrm>
            <a:off x="790575" y="6540500"/>
            <a:ext cx="2473325" cy="333375"/>
          </a:xfrm>
          <a:prstGeom prst="rect">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6" name="矩形 5"/>
          <p:cNvSpPr/>
          <p:nvPr userDrawn="1"/>
        </p:nvSpPr>
        <p:spPr>
          <a:xfrm>
            <a:off x="5845175" y="6540500"/>
            <a:ext cx="2473325" cy="333375"/>
          </a:xfrm>
          <a:prstGeom prst="rect">
            <a:avLst/>
          </a:prstGeom>
          <a:solidFill>
            <a:srgbClr val="FF9966">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314700" y="6540500"/>
            <a:ext cx="2473325" cy="333375"/>
          </a:xfrm>
          <a:prstGeom prst="rect">
            <a:avLst/>
          </a:prstGeom>
          <a:solidFill>
            <a:srgbClr val="BFB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09600" y="1143000"/>
            <a:ext cx="8534400" cy="381000"/>
          </a:xfrm>
          <a:prstGeom prst="rect">
            <a:avLst/>
          </a:prstGeom>
          <a:solidFill>
            <a:srgbClr val="0070C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lide Number Placeholder 5"/>
          <p:cNvSpPr>
            <a:spLocks noGrp="1"/>
          </p:cNvSpPr>
          <p:nvPr>
            <p:ph type="sldNum" sz="quarter" idx="10"/>
          </p:nvPr>
        </p:nvSpPr>
        <p:spPr>
          <a:xfrm>
            <a:off x="0" y="1143000"/>
            <a:ext cx="515937" cy="381000"/>
          </a:xfrm>
          <a:solidFill>
            <a:srgbClr val="FFC000">
              <a:alpha val="78000"/>
            </a:srgbClr>
          </a:solidFill>
        </p:spPr>
        <p:txBody>
          <a:bodyPr/>
          <a:lstStyle>
            <a:lvl1pPr algn="ctr">
              <a:defRPr/>
            </a:lvl1pPr>
          </a:lstStyle>
          <a:p>
            <a:fld id="{2F92E8BF-52C0-4DA6-9593-0F736FC6DF7B}" type="slidenum">
              <a:rPr lang="en-US" altLang="zh-CN" smtClean="0"/>
              <a:pPr/>
              <a:t>‹#›</a:t>
            </a:fld>
            <a:endParaRPr lang="en-US" altLang="zh-CN" dirty="0"/>
          </a:p>
        </p:txBody>
      </p:sp>
    </p:spTree>
    <p:extLst>
      <p:ext uri="{BB962C8B-B14F-4D97-AF65-F5344CB8AC3E}">
        <p14:creationId xmlns:p14="http://schemas.microsoft.com/office/powerpoint/2010/main" val="31801243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5"/>
          <p:cNvSpPr>
            <a:spLocks noGrp="1"/>
          </p:cNvSpPr>
          <p:nvPr>
            <p:ph type="sldNum" sz="quarter" idx="10"/>
          </p:nvPr>
        </p:nvSpPr>
        <p:spPr/>
        <p:txBody>
          <a:bodyPr/>
          <a:lstStyle>
            <a:lvl1pPr>
              <a:defRPr/>
            </a:lvl1pPr>
          </a:lstStyle>
          <a:p>
            <a:fld id="{E48BCAA8-8606-4CFF-9EA2-97CD0FE6DFFC}" type="slidenum">
              <a:rPr lang="en-US" altLang="zh-CN"/>
              <a:pPr/>
              <a:t>‹#›</a:t>
            </a:fld>
            <a:endParaRPr lang="en-US" altLang="zh-CN"/>
          </a:p>
        </p:txBody>
      </p:sp>
    </p:spTree>
    <p:extLst>
      <p:ext uri="{BB962C8B-B14F-4D97-AF65-F5344CB8AC3E}">
        <p14:creationId xmlns:p14="http://schemas.microsoft.com/office/powerpoint/2010/main" val="40195686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Slide Number Placeholder 5"/>
          <p:cNvSpPr>
            <a:spLocks noGrp="1"/>
          </p:cNvSpPr>
          <p:nvPr>
            <p:ph type="sldNum" sz="quarter" idx="10"/>
          </p:nvPr>
        </p:nvSpPr>
        <p:spPr/>
        <p:txBody>
          <a:bodyPr/>
          <a:lstStyle>
            <a:lvl1pPr>
              <a:defRPr/>
            </a:lvl1pPr>
          </a:lstStyle>
          <a:p>
            <a:fld id="{E0B102E9-3C4F-4541-A043-26608DC4B888}" type="slidenum">
              <a:rPr lang="en-US" altLang="zh-CN"/>
              <a:pPr/>
              <a:t>‹#›</a:t>
            </a:fld>
            <a:endParaRPr lang="en-US" altLang="zh-CN"/>
          </a:p>
        </p:txBody>
      </p:sp>
    </p:spTree>
    <p:extLst>
      <p:ext uri="{BB962C8B-B14F-4D97-AF65-F5344CB8AC3E}">
        <p14:creationId xmlns:p14="http://schemas.microsoft.com/office/powerpoint/2010/main" val="3942758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Slide Number Placeholder 5"/>
          <p:cNvSpPr>
            <a:spLocks noGrp="1"/>
          </p:cNvSpPr>
          <p:nvPr>
            <p:ph type="sldNum" sz="quarter" idx="10"/>
          </p:nvPr>
        </p:nvSpPr>
        <p:spPr/>
        <p:txBody>
          <a:bodyPr/>
          <a:lstStyle>
            <a:lvl1pPr>
              <a:defRPr/>
            </a:lvl1pPr>
          </a:lstStyle>
          <a:p>
            <a:fld id="{4946922D-CB09-4C1C-8C44-FBDF4C1FA84B}" type="slidenum">
              <a:rPr lang="en-US" altLang="zh-CN"/>
              <a:pPr/>
              <a:t>‹#›</a:t>
            </a:fld>
            <a:endParaRPr lang="en-US" altLang="zh-CN"/>
          </a:p>
        </p:txBody>
      </p:sp>
    </p:spTree>
    <p:extLst>
      <p:ext uri="{BB962C8B-B14F-4D97-AF65-F5344CB8AC3E}">
        <p14:creationId xmlns:p14="http://schemas.microsoft.com/office/powerpoint/2010/main" val="42656257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2DBF22CA-157B-4147-81F1-F94B3CB37AFE}" type="slidenum">
              <a:rPr lang="en-US" altLang="zh-CN"/>
              <a:pPr/>
              <a:t>‹#›</a:t>
            </a:fld>
            <a:endParaRPr lang="en-US" altLang="zh-CN"/>
          </a:p>
        </p:txBody>
      </p:sp>
    </p:spTree>
    <p:extLst>
      <p:ext uri="{BB962C8B-B14F-4D97-AF65-F5344CB8AC3E}">
        <p14:creationId xmlns:p14="http://schemas.microsoft.com/office/powerpoint/2010/main" val="11840931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16DA49D3-5869-459B-B101-F4488A0B9940}" type="slidenum">
              <a:rPr lang="en-US" altLang="zh-CN"/>
              <a:pPr/>
              <a:t>‹#›</a:t>
            </a:fld>
            <a:endParaRPr lang="en-US" altLang="zh-CN"/>
          </a:p>
        </p:txBody>
      </p:sp>
    </p:spTree>
    <p:extLst>
      <p:ext uri="{BB962C8B-B14F-4D97-AF65-F5344CB8AC3E}">
        <p14:creationId xmlns:p14="http://schemas.microsoft.com/office/powerpoint/2010/main" val="700489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fld id="{67599B5B-BF4C-4339-9A05-DF82A357607D}" type="slidenum">
              <a:rPr lang="en-US" altLang="zh-CN"/>
              <a:pPr/>
              <a:t>‹#›</a:t>
            </a:fld>
            <a:endParaRPr lang="en-US" altLang="zh-CN"/>
          </a:p>
        </p:txBody>
      </p:sp>
    </p:spTree>
    <p:extLst>
      <p:ext uri="{BB962C8B-B14F-4D97-AF65-F5344CB8AC3E}">
        <p14:creationId xmlns:p14="http://schemas.microsoft.com/office/powerpoint/2010/main" val="23060976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8"/>
          <p:cNvSpPr txBox="1"/>
          <p:nvPr userDrawn="1"/>
        </p:nvSpPr>
        <p:spPr>
          <a:xfrm>
            <a:off x="1357313" y="6143625"/>
            <a:ext cx="1071562" cy="369888"/>
          </a:xfrm>
          <a:prstGeom prst="rect">
            <a:avLst/>
          </a:prstGeom>
          <a:solidFill>
            <a:schemeClr val="bg1"/>
          </a:solidFill>
        </p:spPr>
        <p:txBody>
          <a:bodyPr>
            <a:spAutoFit/>
          </a:bodyPr>
          <a:lstStyle/>
          <a:p>
            <a:pPr fontAlgn="auto">
              <a:spcBef>
                <a:spcPts val="0"/>
              </a:spcBef>
              <a:spcAft>
                <a:spcPts val="0"/>
              </a:spcAft>
              <a:defRPr/>
            </a:pPr>
            <a:endParaRPr lang="en-US" dirty="0">
              <a:latin typeface="+mn-lt"/>
            </a:endParaRPr>
          </a:p>
        </p:txBody>
      </p:sp>
      <p:sp>
        <p:nvSpPr>
          <p:cNvPr id="102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2" name="Slide Number Placeholder 5"/>
          <p:cNvSpPr>
            <a:spLocks noGrp="1"/>
          </p:cNvSpPr>
          <p:nvPr>
            <p:ph type="sldNum" sz="quarter" idx="4"/>
          </p:nvPr>
        </p:nvSpPr>
        <p:spPr>
          <a:xfrm>
            <a:off x="2290762" y="6592888"/>
            <a:ext cx="2738438" cy="365125"/>
          </a:xfrm>
          <a:prstGeom prst="rect">
            <a:avLst/>
          </a:prstGeom>
        </p:spPr>
        <p:txBody>
          <a:bodyPr vert="horz" wrap="square" lIns="91440" tIns="45720" rIns="91440" bIns="45720" numCol="1" anchor="ctr" anchorCtr="0" compatLnSpc="1">
            <a:prstTxWarp prst="textNoShape">
              <a:avLst/>
            </a:prstTxWarp>
          </a:bodyPr>
          <a:lstStyle>
            <a:lvl1pPr algn="r">
              <a:defRPr sz="1200">
                <a:ea typeface="宋体" charset="-122"/>
              </a:defRPr>
            </a:lvl1pPr>
          </a:lstStyle>
          <a:p>
            <a:fld id="{6D676CB3-CD77-4B8C-9FEF-E4E6C34C5AC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82" r:id="rId1"/>
    <p:sldLayoutId id="214748379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p:cNvSpPr>
          <p:nvPr>
            <p:ph type="subTitle" idx="1"/>
          </p:nvPr>
        </p:nvSpPr>
        <p:spPr>
          <a:xfrm>
            <a:off x="0" y="942976"/>
            <a:ext cx="9410700" cy="2638424"/>
          </a:xfrm>
        </p:spPr>
        <p:txBody>
          <a:bodyPr>
            <a:normAutofit/>
          </a:bodyPr>
          <a:lstStyle/>
          <a:p>
            <a:endParaRPr lang="en-US" altLang="zh-CN" sz="4000" b="1" dirty="0">
              <a:latin typeface="华文隶书" panose="02010800040101010101" pitchFamily="2" charset="-122"/>
              <a:ea typeface="华文隶书" panose="02010800040101010101" pitchFamily="2" charset="-122"/>
            </a:endParaRPr>
          </a:p>
          <a:p>
            <a:r>
              <a:rPr lang="zh-CN" altLang="en-US" sz="4000" b="1" dirty="0">
                <a:latin typeface="华文隶书" panose="02010800040101010101" pitchFamily="2" charset="-122"/>
                <a:ea typeface="华文隶书" panose="02010800040101010101" pitchFamily="2" charset="-122"/>
              </a:rPr>
              <a:t>农业知识图谱项目介绍</a:t>
            </a:r>
            <a:endParaRPr lang="en-US" altLang="zh-CN" sz="2400" b="1"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2884671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实体识别结果</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10</a:t>
            </a:fld>
            <a:endParaRPr lang="en-US" altLang="zh-CN" dirty="0"/>
          </a:p>
        </p:txBody>
      </p:sp>
      <p:sp>
        <p:nvSpPr>
          <p:cNvPr id="4" name="文本框 3"/>
          <p:cNvSpPr txBox="1"/>
          <p:nvPr/>
        </p:nvSpPr>
        <p:spPr>
          <a:xfrm>
            <a:off x="541895" y="1600200"/>
            <a:ext cx="6934200" cy="923330"/>
          </a:xfrm>
          <a:prstGeom prst="rect">
            <a:avLst/>
          </a:prstGeom>
          <a:noFill/>
        </p:spPr>
        <p:txBody>
          <a:bodyPr wrap="square" rtlCol="0">
            <a:spAutoFit/>
          </a:bodyPr>
          <a:lstStyle/>
          <a:p>
            <a:r>
              <a:rPr lang="zh-CN" altLang="en-US" dirty="0">
                <a:latin typeface="+mn-ea"/>
              </a:rPr>
              <a:t>实体数量：</a:t>
            </a:r>
            <a:r>
              <a:rPr lang="en-US" altLang="zh-CN" dirty="0">
                <a:latin typeface="+mn-ea"/>
                <a:cs typeface="Times New Roman" panose="02020603050405020304" pitchFamily="18" charset="0"/>
              </a:rPr>
              <a:t>33W+</a:t>
            </a:r>
          </a:p>
          <a:p>
            <a:endParaRPr lang="en-US" altLang="zh-CN" dirty="0">
              <a:latin typeface="+mn-ea"/>
            </a:endParaRPr>
          </a:p>
          <a:p>
            <a:r>
              <a:rPr lang="zh-CN" altLang="en-US" dirty="0">
                <a:latin typeface="+mn-ea"/>
              </a:rPr>
              <a:t>实体识别精度：</a:t>
            </a:r>
            <a:r>
              <a:rPr lang="en-US" altLang="zh-CN" dirty="0">
                <a:latin typeface="+mn-ea"/>
              </a:rPr>
              <a:t> </a:t>
            </a:r>
            <a:r>
              <a:rPr lang="en-US" altLang="zh-CN" dirty="0">
                <a:latin typeface="+mn-ea"/>
                <a:cs typeface="Times New Roman" panose="02020603050405020304" pitchFamily="18" charset="0"/>
              </a:rPr>
              <a:t>83.5%</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67000"/>
            <a:ext cx="8305800" cy="3048000"/>
          </a:xfrm>
          <a:prstGeom prst="rect">
            <a:avLst/>
          </a:prstGeom>
        </p:spPr>
      </p:pic>
    </p:spTree>
    <p:extLst>
      <p:ext uri="{BB962C8B-B14F-4D97-AF65-F5344CB8AC3E}">
        <p14:creationId xmlns:p14="http://schemas.microsoft.com/office/powerpoint/2010/main" val="4156979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11</a:t>
            </a:fld>
            <a:endParaRPr lang="en-US" altLang="zh-CN" dirty="0"/>
          </a:p>
        </p:txBody>
      </p:sp>
      <p:sp>
        <p:nvSpPr>
          <p:cNvPr id="6" name="同侧圆角矩形 5"/>
          <p:cNvSpPr/>
          <p:nvPr/>
        </p:nvSpPr>
        <p:spPr>
          <a:xfrm rot="16200000">
            <a:off x="1506610" y="2179133"/>
            <a:ext cx="565150" cy="84613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7" name="同侧圆角矩形 6"/>
          <p:cNvSpPr/>
          <p:nvPr/>
        </p:nvSpPr>
        <p:spPr>
          <a:xfrm rot="16200000" flipV="1">
            <a:off x="4821310" y="-21799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8" name="矩形 7"/>
          <p:cNvSpPr/>
          <p:nvPr/>
        </p:nvSpPr>
        <p:spPr>
          <a:xfrm>
            <a:off x="3734666" y="2319627"/>
            <a:ext cx="2530475" cy="50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实体识别</a:t>
            </a:r>
            <a:endParaRPr lang="ko-KR" altLang="en-US" sz="2600" b="1" dirty="0">
              <a:solidFill>
                <a:srgbClr val="0070C0"/>
              </a:solidFill>
              <a:cs typeface="+mn-ea"/>
              <a:sym typeface="+mn-lt"/>
            </a:endParaRPr>
          </a:p>
        </p:txBody>
      </p:sp>
      <p:sp>
        <p:nvSpPr>
          <p:cNvPr id="9" name="矩形 8"/>
          <p:cNvSpPr>
            <a:spLocks noChangeArrowheads="1"/>
          </p:cNvSpPr>
          <p:nvPr/>
        </p:nvSpPr>
        <p:spPr bwMode="auto">
          <a:xfrm>
            <a:off x="1704177" y="2319627"/>
            <a:ext cx="311303" cy="492443"/>
          </a:xfrm>
          <a:prstGeom prst="rect">
            <a:avLst/>
          </a:prstGeom>
          <a:noFill/>
          <a:ln w="9525">
            <a:noFill/>
            <a:miter lim="800000"/>
            <a:headEnd/>
            <a:tailEnd/>
          </a:ln>
        </p:spPr>
        <p:txBody>
          <a:bodyPr wrap="none">
            <a:spAutoFit/>
          </a:bodyPr>
          <a:lstStyle/>
          <a:p>
            <a:pPr algn="ctr"/>
            <a:r>
              <a:rPr lang="en-US" altLang="zh-CN" sz="2600" b="1">
                <a:solidFill>
                  <a:srgbClr val="0070C0"/>
                </a:solidFill>
                <a:latin typeface="+mn-lt"/>
                <a:ea typeface="+mn-ea"/>
                <a:cs typeface="+mn-ea"/>
                <a:sym typeface="+mn-lt"/>
              </a:rPr>
              <a:t>1</a:t>
            </a:r>
            <a:endParaRPr lang="ko-KR" altLang="en-US" sz="2600" b="1">
              <a:solidFill>
                <a:srgbClr val="0070C0"/>
              </a:solidFill>
              <a:latin typeface="+mn-lt"/>
              <a:ea typeface="+mn-ea"/>
              <a:cs typeface="+mn-ea"/>
              <a:sym typeface="+mn-lt"/>
            </a:endParaRPr>
          </a:p>
        </p:txBody>
      </p:sp>
      <p:sp>
        <p:nvSpPr>
          <p:cNvPr id="10" name="同侧圆角矩形 9"/>
          <p:cNvSpPr/>
          <p:nvPr/>
        </p:nvSpPr>
        <p:spPr>
          <a:xfrm rot="16200000">
            <a:off x="1505815" y="3232152"/>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11" name="同侧圆角矩形 10"/>
          <p:cNvSpPr/>
          <p:nvPr/>
        </p:nvSpPr>
        <p:spPr>
          <a:xfrm rot="16200000" flipV="1">
            <a:off x="4820515" y="835027"/>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12" name="同侧圆角矩形 11"/>
          <p:cNvSpPr/>
          <p:nvPr/>
        </p:nvSpPr>
        <p:spPr>
          <a:xfrm rot="16200000">
            <a:off x="1263721" y="3529808"/>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13" name="矩形 12"/>
          <p:cNvSpPr/>
          <p:nvPr/>
        </p:nvSpPr>
        <p:spPr>
          <a:xfrm>
            <a:off x="3074264" y="3427415"/>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FF0000"/>
                </a:solidFill>
                <a:cs typeface="+mn-ea"/>
                <a:sym typeface="+mn-lt"/>
              </a:rPr>
              <a:t>关系提取</a:t>
            </a:r>
          </a:p>
        </p:txBody>
      </p:sp>
      <p:sp>
        <p:nvSpPr>
          <p:cNvPr id="14" name="矩形 13"/>
          <p:cNvSpPr/>
          <p:nvPr/>
        </p:nvSpPr>
        <p:spPr>
          <a:xfrm>
            <a:off x="1675677" y="3427415"/>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2</a:t>
            </a:r>
            <a:endParaRPr lang="zh-CN" altLang="en-US" sz="2600" b="1" dirty="0">
              <a:solidFill>
                <a:srgbClr val="0070C0"/>
              </a:solidFill>
              <a:cs typeface="+mn-ea"/>
              <a:sym typeface="+mn-lt"/>
            </a:endParaRPr>
          </a:p>
        </p:txBody>
      </p:sp>
      <p:sp>
        <p:nvSpPr>
          <p:cNvPr id="19" name="同侧圆角矩形 18"/>
          <p:cNvSpPr/>
          <p:nvPr/>
        </p:nvSpPr>
        <p:spPr>
          <a:xfrm rot="16200000">
            <a:off x="1506535" y="4285965"/>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20" name="同侧圆角矩形 19"/>
          <p:cNvSpPr/>
          <p:nvPr/>
        </p:nvSpPr>
        <p:spPr>
          <a:xfrm rot="16200000" flipV="1">
            <a:off x="4829751" y="1888840"/>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21" name="同侧圆角矩形 20"/>
          <p:cNvSpPr/>
          <p:nvPr/>
        </p:nvSpPr>
        <p:spPr>
          <a:xfrm rot="16200000">
            <a:off x="1264441" y="4583621"/>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22" name="矩形 21"/>
          <p:cNvSpPr/>
          <p:nvPr/>
        </p:nvSpPr>
        <p:spPr>
          <a:xfrm>
            <a:off x="3074984" y="4481228"/>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事件检测</a:t>
            </a:r>
          </a:p>
        </p:txBody>
      </p:sp>
      <p:sp>
        <p:nvSpPr>
          <p:cNvPr id="23" name="矩形 22"/>
          <p:cNvSpPr/>
          <p:nvPr/>
        </p:nvSpPr>
        <p:spPr>
          <a:xfrm>
            <a:off x="1676397" y="4481228"/>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3</a:t>
            </a:r>
            <a:endParaRPr lang="zh-CN" altLang="en-US" sz="2600" b="1" dirty="0">
              <a:solidFill>
                <a:srgbClr val="0070C0"/>
              </a:solidFill>
              <a:cs typeface="+mn-ea"/>
              <a:sym typeface="+mn-lt"/>
            </a:endParaRPr>
          </a:p>
        </p:txBody>
      </p:sp>
    </p:spTree>
    <p:extLst>
      <p:ext uri="{BB962C8B-B14F-4D97-AF65-F5344CB8AC3E}">
        <p14:creationId xmlns:p14="http://schemas.microsoft.com/office/powerpoint/2010/main" val="1010040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背景介绍</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12</a:t>
            </a:fld>
            <a:endParaRPr lang="en-US" altLang="zh-CN" dirty="0"/>
          </a:p>
        </p:txBody>
      </p:sp>
      <p:sp>
        <p:nvSpPr>
          <p:cNvPr id="4" name="文本框 3"/>
          <p:cNvSpPr txBox="1"/>
          <p:nvPr/>
        </p:nvSpPr>
        <p:spPr>
          <a:xfrm>
            <a:off x="307108" y="1676400"/>
            <a:ext cx="8458201" cy="646331"/>
          </a:xfrm>
          <a:prstGeom prst="rect">
            <a:avLst/>
          </a:prstGeom>
          <a:noFill/>
        </p:spPr>
        <p:txBody>
          <a:bodyPr wrap="square" rtlCol="0">
            <a:spAutoFit/>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sp>
        <p:nvSpPr>
          <p:cNvPr id="5" name="文本框 4"/>
          <p:cNvSpPr txBox="1"/>
          <p:nvPr/>
        </p:nvSpPr>
        <p:spPr>
          <a:xfrm>
            <a:off x="515937" y="1600200"/>
            <a:ext cx="8249372" cy="369332"/>
          </a:xfrm>
          <a:prstGeom prst="rect">
            <a:avLst/>
          </a:prstGeom>
          <a:noFill/>
        </p:spPr>
        <p:txBody>
          <a:bodyPr wrap="square" rtlCol="0">
            <a:spAutoFit/>
          </a:bodyPr>
          <a:lstStyle/>
          <a:p>
            <a:endParaRPr lang="zh-CN" altLang="en-US" dirty="0"/>
          </a:p>
        </p:txBody>
      </p:sp>
      <p:sp>
        <p:nvSpPr>
          <p:cNvPr id="6" name="文本框 5"/>
          <p:cNvSpPr txBox="1"/>
          <p:nvPr/>
        </p:nvSpPr>
        <p:spPr>
          <a:xfrm>
            <a:off x="745691" y="1969532"/>
            <a:ext cx="7789863" cy="2031325"/>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mn-ea"/>
              </a:rPr>
              <a:t>关系提取是从语句中获取实体之间关系的一种技术</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实体对应知识图谱中的结点，关系则对应知识图谱中的边</a:t>
            </a:r>
            <a:endParaRPr lang="en-US" altLang="zh-CN" dirty="0">
              <a:latin typeface="+mn-ea"/>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zh-CN" altLang="en-US" dirty="0">
              <a:latin typeface="宋体" panose="02010600030101010101" pitchFamily="2" charset="-122"/>
              <a:ea typeface="宋体" panose="02010600030101010101" pitchFamily="2" charset="-122"/>
            </a:endParaRPr>
          </a:p>
        </p:txBody>
      </p:sp>
      <p:sp>
        <p:nvSpPr>
          <p:cNvPr id="7" name="文本框 6"/>
          <p:cNvSpPr txBox="1"/>
          <p:nvPr/>
        </p:nvSpPr>
        <p:spPr>
          <a:xfrm>
            <a:off x="862876" y="4932066"/>
            <a:ext cx="3665177" cy="369332"/>
          </a:xfrm>
          <a:prstGeom prst="rect">
            <a:avLst/>
          </a:prstGeom>
          <a:noFill/>
        </p:spPr>
        <p:txBody>
          <a:bodyPr wrap="square" rtlCol="0">
            <a:spAutoFit/>
          </a:bodyPr>
          <a:lstStyle/>
          <a:p>
            <a:r>
              <a:rPr lang="zh-CN" altLang="en-US" dirty="0"/>
              <a:t>酸可以分为无机酸和有机酸两种。</a:t>
            </a:r>
          </a:p>
        </p:txBody>
      </p:sp>
      <p:sp>
        <p:nvSpPr>
          <p:cNvPr id="8" name="矩形 7"/>
          <p:cNvSpPr/>
          <p:nvPr/>
        </p:nvSpPr>
        <p:spPr>
          <a:xfrm>
            <a:off x="914400" y="4927934"/>
            <a:ext cx="269585"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48000" y="4927934"/>
            <a:ext cx="685800" cy="369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066800" y="4495800"/>
            <a:ext cx="2362200" cy="432134"/>
            <a:chOff x="1066800" y="4495800"/>
            <a:chExt cx="2362200" cy="432134"/>
          </a:xfrm>
        </p:grpSpPr>
        <p:cxnSp>
          <p:nvCxnSpPr>
            <p:cNvPr id="11" name="直接箭头连接符 10"/>
            <p:cNvCxnSpPr/>
            <p:nvPr/>
          </p:nvCxnSpPr>
          <p:spPr>
            <a:xfrm>
              <a:off x="1066800" y="4495800"/>
              <a:ext cx="0" cy="4321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66800" y="4495800"/>
              <a:ext cx="236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29000" y="4495800"/>
              <a:ext cx="0" cy="432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1524000" y="4084656"/>
            <a:ext cx="1524000" cy="369332"/>
          </a:xfrm>
          <a:prstGeom prst="rect">
            <a:avLst/>
          </a:prstGeom>
          <a:noFill/>
        </p:spPr>
        <p:txBody>
          <a:bodyPr wrap="square" rtlCol="0">
            <a:spAutoFit/>
          </a:bodyPr>
          <a:lstStyle/>
          <a:p>
            <a:r>
              <a:rPr lang="en-US" altLang="zh-CN" dirty="0">
                <a:solidFill>
                  <a:srgbClr val="FF0000"/>
                </a:solidFill>
              </a:rPr>
              <a:t>Subclass of</a:t>
            </a:r>
            <a:endParaRPr lang="zh-CN" altLang="en-US" dirty="0">
              <a:solidFill>
                <a:srgbClr val="FF0000"/>
              </a:solidFill>
            </a:endParaRPr>
          </a:p>
        </p:txBody>
      </p:sp>
      <p:sp>
        <p:nvSpPr>
          <p:cNvPr id="18" name="椭圆 17"/>
          <p:cNvSpPr/>
          <p:nvPr/>
        </p:nvSpPr>
        <p:spPr>
          <a:xfrm>
            <a:off x="5067299" y="4453988"/>
            <a:ext cx="949615" cy="843278"/>
          </a:xfrm>
          <a:prstGeom prst="ellipse">
            <a:avLst/>
          </a:prstGeom>
          <a:solidFill>
            <a:srgbClr val="00CD5C"/>
          </a:solidFill>
          <a:ln>
            <a:solidFill>
              <a:srgbClr val="00C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有机酸</a:t>
            </a:r>
          </a:p>
        </p:txBody>
      </p:sp>
      <p:sp>
        <p:nvSpPr>
          <p:cNvPr id="21" name="椭圆 20"/>
          <p:cNvSpPr/>
          <p:nvPr/>
        </p:nvSpPr>
        <p:spPr>
          <a:xfrm>
            <a:off x="7549628" y="4453988"/>
            <a:ext cx="949615" cy="843278"/>
          </a:xfrm>
          <a:prstGeom prst="ellipse">
            <a:avLst/>
          </a:prstGeom>
          <a:solidFill>
            <a:srgbClr val="00CD5C"/>
          </a:solidFill>
          <a:ln>
            <a:solidFill>
              <a:srgbClr val="00CD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酸</a:t>
            </a:r>
          </a:p>
        </p:txBody>
      </p:sp>
      <p:cxnSp>
        <p:nvCxnSpPr>
          <p:cNvPr id="23" name="直接箭头连接符 22"/>
          <p:cNvCxnSpPr>
            <a:stCxn id="18" idx="6"/>
            <a:endCxn id="21" idx="2"/>
          </p:cNvCxnSpPr>
          <p:nvPr/>
        </p:nvCxnSpPr>
        <p:spPr>
          <a:xfrm>
            <a:off x="6016914" y="4875627"/>
            <a:ext cx="153271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76979" y="4480142"/>
            <a:ext cx="141258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Subclass of</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954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7" grpId="0"/>
      <p:bldP spid="18" grpId="0" animBg="1"/>
      <p:bldP spid="21" grpId="0" animBg="1"/>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难点和挑战</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13</a:t>
            </a:fld>
            <a:endParaRPr lang="en-US" altLang="zh-CN" dirty="0"/>
          </a:p>
        </p:txBody>
      </p:sp>
      <p:sp>
        <p:nvSpPr>
          <p:cNvPr id="4" name="文本框 3"/>
          <p:cNvSpPr txBox="1"/>
          <p:nvPr/>
        </p:nvSpPr>
        <p:spPr>
          <a:xfrm>
            <a:off x="307108" y="1676400"/>
            <a:ext cx="8458201" cy="646331"/>
          </a:xfrm>
          <a:prstGeom prst="rect">
            <a:avLst/>
          </a:prstGeom>
          <a:noFill/>
        </p:spPr>
        <p:txBody>
          <a:bodyPr wrap="square" rtlCol="0">
            <a:spAutoFit/>
          </a:bodyPr>
          <a:lstStyle/>
          <a:p>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p:txBody>
      </p:sp>
      <p:sp>
        <p:nvSpPr>
          <p:cNvPr id="5" name="文本框 4"/>
          <p:cNvSpPr txBox="1"/>
          <p:nvPr/>
        </p:nvSpPr>
        <p:spPr>
          <a:xfrm>
            <a:off x="515937" y="1600200"/>
            <a:ext cx="8249372" cy="369332"/>
          </a:xfrm>
          <a:prstGeom prst="rect">
            <a:avLst/>
          </a:prstGeom>
          <a:noFill/>
        </p:spPr>
        <p:txBody>
          <a:bodyPr wrap="square" rtlCol="0">
            <a:spAutoFit/>
          </a:bodyPr>
          <a:lstStyle/>
          <a:p>
            <a:endParaRPr lang="zh-CN" altLang="en-US" dirty="0"/>
          </a:p>
        </p:txBody>
      </p:sp>
      <p:sp>
        <p:nvSpPr>
          <p:cNvPr id="6" name="文本框 5"/>
          <p:cNvSpPr txBox="1"/>
          <p:nvPr/>
        </p:nvSpPr>
        <p:spPr>
          <a:xfrm>
            <a:off x="701673" y="1969532"/>
            <a:ext cx="7789863" cy="2585323"/>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mn-ea"/>
              </a:rPr>
              <a:t>文本语句的结构复杂，人工制定规则工作量巨大</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不同语言、不同领域之间存在差异，人工制定规则难以迁移</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使用有监督学习的方法进行关系提取，人工标注训练样本成本巨大，如何获得足够多的高质量训练样本是一大难题</a:t>
            </a:r>
            <a:endParaRPr lang="en-US" altLang="zh-CN" dirty="0">
              <a:latin typeface="+mn-ea"/>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833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技术框架</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14</a:t>
            </a:fld>
            <a:endParaRPr lang="en-US" altLang="zh-CN" dirty="0"/>
          </a:p>
        </p:txBody>
      </p:sp>
      <p:sp>
        <p:nvSpPr>
          <p:cNvPr id="7" name="矩形 6"/>
          <p:cNvSpPr/>
          <p:nvPr/>
        </p:nvSpPr>
        <p:spPr>
          <a:xfrm>
            <a:off x="211015" y="3773445"/>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词法信息</a:t>
            </a:r>
          </a:p>
        </p:txBody>
      </p:sp>
      <p:sp>
        <p:nvSpPr>
          <p:cNvPr id="8" name="矩形 7"/>
          <p:cNvSpPr/>
          <p:nvPr/>
        </p:nvSpPr>
        <p:spPr>
          <a:xfrm>
            <a:off x="2095500" y="3773445"/>
            <a:ext cx="1524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句法信息</a:t>
            </a:r>
          </a:p>
        </p:txBody>
      </p:sp>
      <p:sp>
        <p:nvSpPr>
          <p:cNvPr id="9" name="矩形 8"/>
          <p:cNvSpPr/>
          <p:nvPr/>
        </p:nvSpPr>
        <p:spPr>
          <a:xfrm>
            <a:off x="3979985" y="3773445"/>
            <a:ext cx="1529024"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语义信息</a:t>
            </a:r>
          </a:p>
        </p:txBody>
      </p:sp>
      <p:sp>
        <p:nvSpPr>
          <p:cNvPr id="11" name="矩形 10"/>
          <p:cNvSpPr/>
          <p:nvPr/>
        </p:nvSpPr>
        <p:spPr>
          <a:xfrm>
            <a:off x="1326319" y="5933585"/>
            <a:ext cx="3065707" cy="432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语句</a:t>
            </a:r>
          </a:p>
        </p:txBody>
      </p:sp>
      <p:sp>
        <p:nvSpPr>
          <p:cNvPr id="14" name="菱形 13"/>
          <p:cNvSpPr/>
          <p:nvPr/>
        </p:nvSpPr>
        <p:spPr>
          <a:xfrm>
            <a:off x="2197807" y="4701115"/>
            <a:ext cx="1319386" cy="9144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语句解析</a:t>
            </a:r>
          </a:p>
        </p:txBody>
      </p:sp>
      <p:cxnSp>
        <p:nvCxnSpPr>
          <p:cNvPr id="16" name="直接箭头连接符 15"/>
          <p:cNvCxnSpPr>
            <a:stCxn id="11" idx="0"/>
            <a:endCxn id="14" idx="2"/>
          </p:cNvCxnSpPr>
          <p:nvPr/>
        </p:nvCxnSpPr>
        <p:spPr>
          <a:xfrm flipH="1" flipV="1">
            <a:off x="2857500" y="5615515"/>
            <a:ext cx="1673" cy="31807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2"/>
          </p:cNvCxnSpPr>
          <p:nvPr/>
        </p:nvCxnSpPr>
        <p:spPr>
          <a:xfrm flipH="1" flipV="1">
            <a:off x="973015" y="4383045"/>
            <a:ext cx="1224792" cy="7592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endCxn id="8" idx="2"/>
          </p:cNvCxnSpPr>
          <p:nvPr/>
        </p:nvCxnSpPr>
        <p:spPr>
          <a:xfrm flipV="1">
            <a:off x="2857500" y="4383045"/>
            <a:ext cx="0" cy="3020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9" idx="2"/>
          </p:cNvCxnSpPr>
          <p:nvPr/>
        </p:nvCxnSpPr>
        <p:spPr>
          <a:xfrm flipV="1">
            <a:off x="3517193" y="4383045"/>
            <a:ext cx="1227304" cy="759216"/>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943100" y="2668545"/>
            <a:ext cx="18288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关系提取模型</a:t>
            </a:r>
          </a:p>
        </p:txBody>
      </p:sp>
      <p:cxnSp>
        <p:nvCxnSpPr>
          <p:cNvPr id="29" name="直接箭头连接符 28"/>
          <p:cNvCxnSpPr>
            <a:stCxn id="8" idx="0"/>
            <a:endCxn id="27" idx="4"/>
          </p:cNvCxnSpPr>
          <p:nvPr/>
        </p:nvCxnSpPr>
        <p:spPr>
          <a:xfrm flipV="1">
            <a:off x="2857500" y="3506745"/>
            <a:ext cx="0" cy="26670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7" idx="0"/>
            <a:endCxn id="45" idx="3"/>
          </p:cNvCxnSpPr>
          <p:nvPr/>
        </p:nvCxnSpPr>
        <p:spPr>
          <a:xfrm flipV="1">
            <a:off x="2857500" y="2438400"/>
            <a:ext cx="0" cy="230145"/>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圆柱形 44"/>
          <p:cNvSpPr/>
          <p:nvPr/>
        </p:nvSpPr>
        <p:spPr>
          <a:xfrm>
            <a:off x="2362200" y="1526784"/>
            <a:ext cx="990600" cy="9116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关系提取结果</a:t>
            </a:r>
          </a:p>
        </p:txBody>
      </p:sp>
      <p:sp>
        <p:nvSpPr>
          <p:cNvPr id="67" name="云形 66"/>
          <p:cNvSpPr/>
          <p:nvPr/>
        </p:nvSpPr>
        <p:spPr>
          <a:xfrm>
            <a:off x="6172200" y="2575798"/>
            <a:ext cx="1981200" cy="10236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远程监督</a:t>
            </a:r>
          </a:p>
        </p:txBody>
      </p:sp>
      <p:cxnSp>
        <p:nvCxnSpPr>
          <p:cNvPr id="68" name="直接箭头连接符 67"/>
          <p:cNvCxnSpPr>
            <a:stCxn id="67" idx="2"/>
            <a:endCxn id="27" idx="6"/>
          </p:cNvCxnSpPr>
          <p:nvPr/>
        </p:nvCxnSpPr>
        <p:spPr>
          <a:xfrm flipH="1">
            <a:off x="3771900" y="3087645"/>
            <a:ext cx="2406445" cy="0"/>
          </a:xfrm>
          <a:prstGeom prst="straightConnector1">
            <a:avLst/>
          </a:prstGeom>
          <a:ln w="139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605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语句解析</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15</a:t>
            </a:fld>
            <a:endParaRPr lang="en-US" altLang="zh-CN" dirty="0"/>
          </a:p>
        </p:txBody>
      </p:sp>
      <p:sp>
        <p:nvSpPr>
          <p:cNvPr id="4" name="文本框 3"/>
          <p:cNvSpPr txBox="1"/>
          <p:nvPr/>
        </p:nvSpPr>
        <p:spPr>
          <a:xfrm>
            <a:off x="515937" y="1676400"/>
            <a:ext cx="8247063" cy="923330"/>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mn-ea"/>
              </a:rPr>
              <a:t>通过生成语句的句法分析树，可以获得语句的词法信息和句法信息</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通过语句的特定结构可以获得语句的语义信息</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9" y="2743200"/>
            <a:ext cx="3886201" cy="3733800"/>
          </a:xfrm>
          <a:prstGeom prst="rect">
            <a:avLst/>
          </a:prstGeom>
        </p:spPr>
      </p:pic>
    </p:spTree>
    <p:extLst>
      <p:ext uri="{BB962C8B-B14F-4D97-AF65-F5344CB8AC3E}">
        <p14:creationId xmlns:p14="http://schemas.microsoft.com/office/powerpoint/2010/main" val="4023573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远程监督</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16</a:t>
            </a:fld>
            <a:endParaRPr lang="en-US" altLang="zh-CN" dirty="0"/>
          </a:p>
        </p:txBody>
      </p:sp>
      <p:sp>
        <p:nvSpPr>
          <p:cNvPr id="11" name="文本框 10"/>
          <p:cNvSpPr txBox="1"/>
          <p:nvPr/>
        </p:nvSpPr>
        <p:spPr>
          <a:xfrm>
            <a:off x="332432" y="1676400"/>
            <a:ext cx="8001000" cy="738664"/>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使用远程监督解决训练样本获取困难的问题</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p:txBody>
      </p:sp>
      <p:sp>
        <p:nvSpPr>
          <p:cNvPr id="4" name="文本框 3"/>
          <p:cNvSpPr txBox="1"/>
          <p:nvPr/>
        </p:nvSpPr>
        <p:spPr>
          <a:xfrm>
            <a:off x="357545" y="2469382"/>
            <a:ext cx="8509096"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latin typeface="+mn-ea"/>
              </a:rPr>
              <a:t>主要思想：</a:t>
            </a:r>
            <a:r>
              <a:rPr lang="zh-CN" altLang="en-US" dirty="0">
                <a:latin typeface="+mn-ea"/>
              </a:rPr>
              <a:t>将已有的</a:t>
            </a:r>
            <a:r>
              <a:rPr lang="zh-CN" altLang="en-US" b="1" dirty="0">
                <a:latin typeface="+mn-ea"/>
              </a:rPr>
              <a:t>知识</a:t>
            </a:r>
            <a:r>
              <a:rPr lang="zh-CN" altLang="en-US" dirty="0">
                <a:latin typeface="+mn-ea"/>
              </a:rPr>
              <a:t>对应到丰富的非结构化语料中从而生成大量的训练数据</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b="1" dirty="0">
                <a:latin typeface="+mn-ea"/>
              </a:rPr>
              <a:t>知识来源：</a:t>
            </a:r>
            <a:r>
              <a:rPr lang="zh-CN" altLang="en-US" dirty="0">
                <a:latin typeface="+mn-ea"/>
              </a:rPr>
              <a:t>人工标注、现有的知识库、特定的语句结构</a:t>
            </a:r>
            <a:endParaRPr lang="en-US" altLang="zh-CN" dirty="0">
              <a:latin typeface="+mn-ea"/>
            </a:endParaRPr>
          </a:p>
          <a:p>
            <a:endParaRPr lang="en-US" altLang="zh-CN" dirty="0">
              <a:latin typeface="宋体" panose="02010600030101010101" pitchFamily="2" charset="-122"/>
              <a:ea typeface="宋体" panose="02010600030101010101" pitchFamily="2" charset="-122"/>
            </a:endParaRPr>
          </a:p>
        </p:txBody>
      </p:sp>
      <p:sp>
        <p:nvSpPr>
          <p:cNvPr id="5" name="矩形 4"/>
          <p:cNvSpPr/>
          <p:nvPr/>
        </p:nvSpPr>
        <p:spPr>
          <a:xfrm>
            <a:off x="1066800" y="4191000"/>
            <a:ext cx="38862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宋体" panose="02010600030101010101" pitchFamily="2" charset="-122"/>
                <a:ea typeface="宋体" panose="02010600030101010101" pitchFamily="2" charset="-122"/>
              </a:rPr>
              <a:t>&lt;</a:t>
            </a:r>
            <a:r>
              <a:rPr lang="zh-CN" altLang="en-US" dirty="0">
                <a:solidFill>
                  <a:schemeClr val="tx1"/>
                </a:solidFill>
                <a:latin typeface="宋体" panose="02010600030101010101" pitchFamily="2" charset="-122"/>
                <a:ea typeface="宋体" panose="02010600030101010101" pitchFamily="2" charset="-122"/>
              </a:rPr>
              <a:t>朊病毒，</a:t>
            </a:r>
            <a:r>
              <a:rPr lang="en-US" altLang="zh-CN" dirty="0">
                <a:solidFill>
                  <a:schemeClr val="tx1"/>
                </a:solidFill>
                <a:latin typeface="宋体" panose="02010600030101010101" pitchFamily="2" charset="-122"/>
                <a:ea typeface="宋体" panose="02010600030101010101" pitchFamily="2" charset="-122"/>
              </a:rPr>
              <a:t>subclass of,</a:t>
            </a:r>
            <a:r>
              <a:rPr lang="zh-CN" altLang="en-US" dirty="0">
                <a:solidFill>
                  <a:schemeClr val="tx1"/>
                </a:solidFill>
                <a:latin typeface="宋体" panose="02010600030101010101" pitchFamily="2" charset="-122"/>
                <a:ea typeface="宋体" panose="02010600030101010101" pitchFamily="2" charset="-122"/>
              </a:rPr>
              <a:t>蛋白质</a:t>
            </a:r>
            <a:r>
              <a:rPr lang="en-US" altLang="zh-CN" dirty="0">
                <a:solidFill>
                  <a:schemeClr val="tx1"/>
                </a:solidFill>
                <a:latin typeface="宋体" panose="02010600030101010101" pitchFamily="2" charset="-122"/>
                <a:ea typeface="宋体" panose="02010600030101010101" pitchFamily="2" charset="-122"/>
              </a:rPr>
              <a:t>&gt;</a:t>
            </a:r>
            <a:endParaRPr lang="zh-CN" altLang="en-US" dirty="0">
              <a:solidFill>
                <a:schemeClr val="tx1"/>
              </a:solidFill>
              <a:latin typeface="宋体" panose="02010600030101010101" pitchFamily="2" charset="-122"/>
              <a:ea typeface="宋体" panose="02010600030101010101" pitchFamily="2" charset="-122"/>
            </a:endParaRPr>
          </a:p>
        </p:txBody>
      </p:sp>
      <p:sp>
        <p:nvSpPr>
          <p:cNvPr id="8" name="矩形 7"/>
          <p:cNvSpPr/>
          <p:nvPr/>
        </p:nvSpPr>
        <p:spPr>
          <a:xfrm>
            <a:off x="1066800" y="5334000"/>
            <a:ext cx="38862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朊病毒是蛋白质有传染性的部分</a:t>
            </a:r>
          </a:p>
        </p:txBody>
      </p:sp>
      <p:sp>
        <p:nvSpPr>
          <p:cNvPr id="6" name="下箭头 5"/>
          <p:cNvSpPr/>
          <p:nvPr/>
        </p:nvSpPr>
        <p:spPr>
          <a:xfrm>
            <a:off x="2895600" y="4800600"/>
            <a:ext cx="228600" cy="5334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953000" y="5524500"/>
            <a:ext cx="914400" cy="2286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867400" y="5308570"/>
            <a:ext cx="22860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训练样本</a:t>
            </a:r>
          </a:p>
        </p:txBody>
      </p:sp>
    </p:spTree>
    <p:extLst>
      <p:ext uri="{BB962C8B-B14F-4D97-AF65-F5344CB8AC3E}">
        <p14:creationId xmlns:p14="http://schemas.microsoft.com/office/powerpoint/2010/main" val="4250894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语料获取</a:t>
            </a:r>
            <a:r>
              <a:rPr lang="en-US" altLang="zh-CN" dirty="0"/>
              <a:t>——Wikipedia</a:t>
            </a:r>
            <a:r>
              <a:rPr lang="zh-CN" altLang="en-US" dirty="0"/>
              <a:t>语料库</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17</a:t>
            </a:fld>
            <a:endParaRPr lang="en-US" altLang="zh-CN" dirty="0"/>
          </a:p>
        </p:txBody>
      </p:sp>
      <p:sp>
        <p:nvSpPr>
          <p:cNvPr id="6" name="文本框 5"/>
          <p:cNvSpPr txBox="1"/>
          <p:nvPr/>
        </p:nvSpPr>
        <p:spPr>
          <a:xfrm>
            <a:off x="381000" y="1764268"/>
            <a:ext cx="7772400"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mn-ea"/>
              </a:rPr>
              <a:t>维基百科资源获取比较方便，提供</a:t>
            </a:r>
            <a:r>
              <a:rPr lang="en-US" altLang="zh-CN" dirty="0">
                <a:latin typeface="+mn-ea"/>
              </a:rPr>
              <a:t>Wiki Dump</a:t>
            </a:r>
            <a:r>
              <a:rPr lang="zh-CN" altLang="en-US" dirty="0">
                <a:latin typeface="+mn-ea"/>
              </a:rPr>
              <a:t>直接下载，并且定期进行更新。</a:t>
            </a:r>
            <a:endParaRPr lang="en-US" altLang="zh-CN" dirty="0">
              <a:latin typeface="+mn-ea"/>
            </a:endParaRPr>
          </a:p>
          <a:p>
            <a:pPr marL="285750" indent="-285750">
              <a:buFont typeface="Wingdings" panose="05000000000000000000" pitchFamily="2" charset="2"/>
              <a:buChar char="l"/>
            </a:pPr>
            <a:endParaRPr lang="en-US" altLang="zh-CN" dirty="0">
              <a:latin typeface="+mn-ea"/>
            </a:endParaRPr>
          </a:p>
          <a:p>
            <a:pPr marL="285750" indent="-285750">
              <a:buFont typeface="Wingdings" panose="05000000000000000000" pitchFamily="2" charset="2"/>
              <a:buChar char="l"/>
            </a:pPr>
            <a:r>
              <a:rPr lang="zh-CN" altLang="en-US" dirty="0">
                <a:latin typeface="+mn-ea"/>
              </a:rPr>
              <a:t>由于维基百科页面包含一些无用的信息，例如一些图表或者符号，需要编写脚本进行过滤。</a:t>
            </a:r>
            <a:endParaRPr lang="en-US" altLang="zh-CN" dirty="0">
              <a:latin typeface="+mn-ea"/>
            </a:endParaRPr>
          </a:p>
          <a:p>
            <a:pPr marL="285750" indent="-285750">
              <a:buFont typeface="Wingdings" panose="05000000000000000000" pitchFamily="2" charset="2"/>
              <a:buChar char="l"/>
            </a:pPr>
            <a:endParaRPr lang="en-US" altLang="zh-CN" dirty="0">
              <a:latin typeface="+mn-ea"/>
            </a:endParaRPr>
          </a:p>
          <a:p>
            <a:pPr marL="285750" indent="-285750">
              <a:buFont typeface="Wingdings" panose="05000000000000000000" pitchFamily="2" charset="2"/>
              <a:buChar char="l"/>
            </a:pPr>
            <a:r>
              <a:rPr lang="zh-CN" altLang="en-US" dirty="0">
                <a:latin typeface="+mn-ea"/>
              </a:rPr>
              <a:t>维基百科语料库中包含大量的繁体中文，需要将其转化为简体中文</a:t>
            </a:r>
            <a:r>
              <a:rPr lang="zh-CN" altLang="en-US" dirty="0">
                <a:latin typeface="宋体" panose="02010600030101010101" pitchFamily="2" charset="-122"/>
                <a:ea typeface="宋体" panose="02010600030101010101" pitchFamily="2" charset="-122"/>
              </a:rPr>
              <a:t>。</a:t>
            </a:r>
          </a:p>
        </p:txBody>
      </p:sp>
      <p:sp>
        <p:nvSpPr>
          <p:cNvPr id="10" name="矩形 9"/>
          <p:cNvSpPr/>
          <p:nvPr/>
        </p:nvSpPr>
        <p:spPr>
          <a:xfrm>
            <a:off x="838200" y="4493061"/>
            <a:ext cx="1828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下载</a:t>
            </a:r>
            <a:r>
              <a:rPr lang="en-US" altLang="zh-CN" dirty="0">
                <a:solidFill>
                  <a:schemeClr val="tx1"/>
                </a:solidFill>
              </a:rPr>
              <a:t>Dump</a:t>
            </a:r>
            <a:r>
              <a:rPr lang="zh-CN" altLang="en-US" dirty="0">
                <a:solidFill>
                  <a:schemeClr val="tx1"/>
                </a:solidFill>
              </a:rPr>
              <a:t>数据</a:t>
            </a:r>
          </a:p>
        </p:txBody>
      </p:sp>
      <p:sp>
        <p:nvSpPr>
          <p:cNvPr id="11" name="矩形 10"/>
          <p:cNvSpPr/>
          <p:nvPr/>
        </p:nvSpPr>
        <p:spPr>
          <a:xfrm>
            <a:off x="3429000" y="4490322"/>
            <a:ext cx="1828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抽取正文</a:t>
            </a:r>
          </a:p>
        </p:txBody>
      </p:sp>
      <p:sp>
        <p:nvSpPr>
          <p:cNvPr id="12" name="矩形 11"/>
          <p:cNvSpPr/>
          <p:nvPr/>
        </p:nvSpPr>
        <p:spPr>
          <a:xfrm>
            <a:off x="6019800" y="4490322"/>
            <a:ext cx="1828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繁简体转换</a:t>
            </a:r>
          </a:p>
        </p:txBody>
      </p:sp>
      <p:cxnSp>
        <p:nvCxnSpPr>
          <p:cNvPr id="14" name="直接箭头连接符 13"/>
          <p:cNvCxnSpPr>
            <a:stCxn id="10" idx="3"/>
            <a:endCxn id="11" idx="1"/>
          </p:cNvCxnSpPr>
          <p:nvPr/>
        </p:nvCxnSpPr>
        <p:spPr>
          <a:xfrm flipV="1">
            <a:off x="2667000" y="4871322"/>
            <a:ext cx="762000" cy="2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a:xfrm flipV="1">
            <a:off x="5260428" y="4871322"/>
            <a:ext cx="762000" cy="27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8702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语料获取</a:t>
            </a:r>
            <a:r>
              <a:rPr lang="en-US" altLang="zh-CN" dirty="0"/>
              <a:t>—Wikipedia</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18</a:t>
            </a:fld>
            <a:endParaRPr lang="en-US" altLang="zh-CN"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69" y="1371600"/>
            <a:ext cx="9052034" cy="236220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9" y="3886200"/>
            <a:ext cx="9144000" cy="2057400"/>
          </a:xfrm>
          <a:prstGeom prst="rect">
            <a:avLst/>
          </a:prstGeom>
        </p:spPr>
      </p:pic>
    </p:spTree>
    <p:extLst>
      <p:ext uri="{BB962C8B-B14F-4D97-AF65-F5344CB8AC3E}">
        <p14:creationId xmlns:p14="http://schemas.microsoft.com/office/powerpoint/2010/main" val="730347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知识获取</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19</a:t>
            </a:fld>
            <a:endParaRPr lang="en-US" altLang="zh-CN" dirty="0"/>
          </a:p>
        </p:txBody>
      </p:sp>
      <p:sp>
        <p:nvSpPr>
          <p:cNvPr id="4" name="矩形 3"/>
          <p:cNvSpPr/>
          <p:nvPr/>
        </p:nvSpPr>
        <p:spPr>
          <a:xfrm>
            <a:off x="2514600" y="2209800"/>
            <a:ext cx="2057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人工标注</a:t>
            </a:r>
          </a:p>
        </p:txBody>
      </p:sp>
      <p:sp>
        <p:nvSpPr>
          <p:cNvPr id="7" name="矩形 6"/>
          <p:cNvSpPr/>
          <p:nvPr/>
        </p:nvSpPr>
        <p:spPr>
          <a:xfrm>
            <a:off x="2501202" y="3352800"/>
            <a:ext cx="2057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知识库</a:t>
            </a:r>
          </a:p>
        </p:txBody>
      </p:sp>
      <p:sp>
        <p:nvSpPr>
          <p:cNvPr id="8" name="矩形 7"/>
          <p:cNvSpPr/>
          <p:nvPr/>
        </p:nvSpPr>
        <p:spPr>
          <a:xfrm>
            <a:off x="2514600" y="4495800"/>
            <a:ext cx="2057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特定语句结构</a:t>
            </a:r>
          </a:p>
        </p:txBody>
      </p:sp>
      <p:sp>
        <p:nvSpPr>
          <p:cNvPr id="5" name="左大括号 4"/>
          <p:cNvSpPr/>
          <p:nvPr/>
        </p:nvSpPr>
        <p:spPr>
          <a:xfrm>
            <a:off x="1752600" y="2286000"/>
            <a:ext cx="762000" cy="25908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4953000" y="3429000"/>
            <a:ext cx="2590800" cy="381000"/>
          </a:xfrm>
          <a:prstGeom prst="rect">
            <a:avLst/>
          </a:prstGeom>
          <a:noFill/>
        </p:spPr>
        <p:txBody>
          <a:bodyPr wrap="square" rtlCol="0">
            <a:spAutoFit/>
          </a:bodyPr>
          <a:lstStyle/>
          <a:p>
            <a:r>
              <a:rPr lang="en-US" altLang="zh-CN" dirty="0" err="1">
                <a:latin typeface="宋体" panose="02010600030101010101" pitchFamily="2" charset="-122"/>
                <a:ea typeface="宋体" panose="02010600030101010101" pitchFamily="2" charset="-122"/>
              </a:rPr>
              <a:t>Wikidata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YAGO</a:t>
            </a:r>
            <a:r>
              <a:rPr lang="zh-CN" altLang="en-US" dirty="0">
                <a:latin typeface="宋体" panose="02010600030101010101" pitchFamily="2" charset="-122"/>
                <a:ea typeface="宋体" panose="02010600030101010101" pitchFamily="2" charset="-122"/>
              </a:rPr>
              <a:t>等</a:t>
            </a:r>
          </a:p>
        </p:txBody>
      </p:sp>
      <p:sp>
        <p:nvSpPr>
          <p:cNvPr id="11" name="文本框 10"/>
          <p:cNvSpPr txBox="1"/>
          <p:nvPr/>
        </p:nvSpPr>
        <p:spPr>
          <a:xfrm>
            <a:off x="4953000" y="4477434"/>
            <a:ext cx="2438400" cy="646331"/>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得到</a:t>
            </a:r>
            <a:r>
              <a:rPr lang="en-US" altLang="zh-CN" dirty="0">
                <a:latin typeface="宋体" panose="02010600030101010101" pitchFamily="2" charset="-122"/>
                <a:ea typeface="宋体" panose="02010600030101010101" pitchFamily="2" charset="-122"/>
              </a:rPr>
              <a:t>subclass of </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instance of</a:t>
            </a:r>
            <a:r>
              <a:rPr lang="zh-CN" altLang="en-US" dirty="0">
                <a:latin typeface="宋体" panose="02010600030101010101" pitchFamily="2" charset="-122"/>
                <a:ea typeface="宋体" panose="02010600030101010101" pitchFamily="2" charset="-122"/>
              </a:rPr>
              <a:t>等关系</a:t>
            </a:r>
          </a:p>
        </p:txBody>
      </p:sp>
      <p:sp>
        <p:nvSpPr>
          <p:cNvPr id="12" name="文本框 11"/>
          <p:cNvSpPr txBox="1"/>
          <p:nvPr/>
        </p:nvSpPr>
        <p:spPr>
          <a:xfrm>
            <a:off x="4953000" y="2296048"/>
            <a:ext cx="2590800" cy="38100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精确度高</a:t>
            </a:r>
          </a:p>
        </p:txBody>
      </p:sp>
    </p:spTree>
    <p:extLst>
      <p:ext uri="{BB962C8B-B14F-4D97-AF65-F5344CB8AC3E}">
        <p14:creationId xmlns:p14="http://schemas.microsoft.com/office/powerpoint/2010/main" val="2436603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a:t>
            </a:fld>
            <a:endParaRPr lang="en-US" altLang="zh-CN" dirty="0"/>
          </a:p>
        </p:txBody>
      </p:sp>
      <p:sp>
        <p:nvSpPr>
          <p:cNvPr id="6" name="同侧圆角矩形 5"/>
          <p:cNvSpPr/>
          <p:nvPr/>
        </p:nvSpPr>
        <p:spPr>
          <a:xfrm rot="16200000">
            <a:off x="1506610" y="2179133"/>
            <a:ext cx="565150" cy="84613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7" name="同侧圆角矩形 6"/>
          <p:cNvSpPr/>
          <p:nvPr/>
        </p:nvSpPr>
        <p:spPr>
          <a:xfrm rot="16200000" flipV="1">
            <a:off x="4821310" y="-21799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8" name="矩形 7"/>
          <p:cNvSpPr/>
          <p:nvPr/>
        </p:nvSpPr>
        <p:spPr>
          <a:xfrm>
            <a:off x="3734666" y="2319627"/>
            <a:ext cx="2530475" cy="50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FF0000"/>
                </a:solidFill>
                <a:cs typeface="+mn-ea"/>
                <a:sym typeface="+mn-lt"/>
              </a:rPr>
              <a:t>实体识别</a:t>
            </a:r>
            <a:endParaRPr lang="ko-KR" altLang="en-US" sz="2600" b="1" dirty="0">
              <a:solidFill>
                <a:srgbClr val="FF0000"/>
              </a:solidFill>
              <a:cs typeface="+mn-ea"/>
              <a:sym typeface="+mn-lt"/>
            </a:endParaRPr>
          </a:p>
        </p:txBody>
      </p:sp>
      <p:sp>
        <p:nvSpPr>
          <p:cNvPr id="9" name="矩形 8"/>
          <p:cNvSpPr>
            <a:spLocks noChangeArrowheads="1"/>
          </p:cNvSpPr>
          <p:nvPr/>
        </p:nvSpPr>
        <p:spPr bwMode="auto">
          <a:xfrm>
            <a:off x="1704177" y="2319627"/>
            <a:ext cx="311303" cy="492443"/>
          </a:xfrm>
          <a:prstGeom prst="rect">
            <a:avLst/>
          </a:prstGeom>
          <a:noFill/>
          <a:ln w="9525">
            <a:noFill/>
            <a:miter lim="800000"/>
            <a:headEnd/>
            <a:tailEnd/>
          </a:ln>
        </p:spPr>
        <p:txBody>
          <a:bodyPr wrap="none">
            <a:spAutoFit/>
          </a:bodyPr>
          <a:lstStyle/>
          <a:p>
            <a:pPr algn="ctr"/>
            <a:r>
              <a:rPr lang="en-US" altLang="zh-CN" sz="2600" b="1">
                <a:solidFill>
                  <a:srgbClr val="0070C0"/>
                </a:solidFill>
                <a:latin typeface="+mn-lt"/>
                <a:ea typeface="+mn-ea"/>
                <a:cs typeface="+mn-ea"/>
                <a:sym typeface="+mn-lt"/>
              </a:rPr>
              <a:t>1</a:t>
            </a:r>
            <a:endParaRPr lang="ko-KR" altLang="en-US" sz="2600" b="1">
              <a:solidFill>
                <a:srgbClr val="0070C0"/>
              </a:solidFill>
              <a:latin typeface="+mn-lt"/>
              <a:ea typeface="+mn-ea"/>
              <a:cs typeface="+mn-ea"/>
              <a:sym typeface="+mn-lt"/>
            </a:endParaRPr>
          </a:p>
        </p:txBody>
      </p:sp>
      <p:sp>
        <p:nvSpPr>
          <p:cNvPr id="10" name="同侧圆角矩形 9"/>
          <p:cNvSpPr/>
          <p:nvPr/>
        </p:nvSpPr>
        <p:spPr>
          <a:xfrm rot="16200000">
            <a:off x="1505815" y="3232152"/>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11" name="同侧圆角矩形 10"/>
          <p:cNvSpPr/>
          <p:nvPr/>
        </p:nvSpPr>
        <p:spPr>
          <a:xfrm rot="16200000" flipV="1">
            <a:off x="4820515" y="835027"/>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12" name="同侧圆角矩形 11"/>
          <p:cNvSpPr/>
          <p:nvPr/>
        </p:nvSpPr>
        <p:spPr>
          <a:xfrm rot="16200000">
            <a:off x="1263721" y="3529808"/>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13" name="矩形 12"/>
          <p:cNvSpPr/>
          <p:nvPr/>
        </p:nvSpPr>
        <p:spPr>
          <a:xfrm>
            <a:off x="3074264" y="3427415"/>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关系提取</a:t>
            </a:r>
          </a:p>
        </p:txBody>
      </p:sp>
      <p:sp>
        <p:nvSpPr>
          <p:cNvPr id="14" name="矩形 13"/>
          <p:cNvSpPr/>
          <p:nvPr/>
        </p:nvSpPr>
        <p:spPr>
          <a:xfrm>
            <a:off x="1675677" y="3427415"/>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2</a:t>
            </a:r>
            <a:endParaRPr lang="zh-CN" altLang="en-US" sz="2600" b="1" dirty="0">
              <a:solidFill>
                <a:srgbClr val="0070C0"/>
              </a:solidFill>
              <a:cs typeface="+mn-ea"/>
              <a:sym typeface="+mn-lt"/>
            </a:endParaRPr>
          </a:p>
        </p:txBody>
      </p:sp>
      <p:sp>
        <p:nvSpPr>
          <p:cNvPr id="19" name="同侧圆角矩形 18"/>
          <p:cNvSpPr/>
          <p:nvPr/>
        </p:nvSpPr>
        <p:spPr>
          <a:xfrm rot="16200000">
            <a:off x="1506535" y="4285965"/>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20" name="同侧圆角矩形 19"/>
          <p:cNvSpPr/>
          <p:nvPr/>
        </p:nvSpPr>
        <p:spPr>
          <a:xfrm rot="16200000" flipV="1">
            <a:off x="4821235" y="1888840"/>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21" name="同侧圆角矩形 20"/>
          <p:cNvSpPr/>
          <p:nvPr/>
        </p:nvSpPr>
        <p:spPr>
          <a:xfrm rot="16200000">
            <a:off x="1264441" y="4583621"/>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22" name="矩形 21"/>
          <p:cNvSpPr/>
          <p:nvPr/>
        </p:nvSpPr>
        <p:spPr>
          <a:xfrm>
            <a:off x="3074984" y="4481228"/>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事件检测</a:t>
            </a:r>
          </a:p>
        </p:txBody>
      </p:sp>
      <p:sp>
        <p:nvSpPr>
          <p:cNvPr id="23" name="矩形 22"/>
          <p:cNvSpPr/>
          <p:nvPr/>
        </p:nvSpPr>
        <p:spPr>
          <a:xfrm>
            <a:off x="1676397" y="4481228"/>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3</a:t>
            </a:r>
            <a:endParaRPr lang="zh-CN" altLang="en-US" sz="2600" b="1" dirty="0">
              <a:solidFill>
                <a:srgbClr val="0070C0"/>
              </a:solidFill>
              <a:cs typeface="+mn-ea"/>
              <a:sym typeface="+mn-lt"/>
            </a:endParaRPr>
          </a:p>
        </p:txBody>
      </p:sp>
    </p:spTree>
    <p:extLst>
      <p:ext uri="{BB962C8B-B14F-4D97-AF65-F5344CB8AC3E}">
        <p14:creationId xmlns:p14="http://schemas.microsoft.com/office/powerpoint/2010/main" val="357807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知识获取</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20</a:t>
            </a:fld>
            <a:endParaRPr lang="en-US" altLang="zh-CN" dirty="0"/>
          </a:p>
        </p:txBody>
      </p:sp>
      <p:sp>
        <p:nvSpPr>
          <p:cNvPr id="14" name="矩形 13"/>
          <p:cNvSpPr/>
          <p:nvPr/>
        </p:nvSpPr>
        <p:spPr>
          <a:xfrm>
            <a:off x="6019800" y="2274332"/>
            <a:ext cx="2362200" cy="3139321"/>
          </a:xfrm>
          <a:prstGeom prst="rect">
            <a:avLst/>
          </a:prstGeom>
        </p:spPr>
        <p:txBody>
          <a:bodyPr wrap="square">
            <a:spAutoFit/>
          </a:bodyPr>
          <a:lstStyle/>
          <a:p>
            <a:r>
              <a:rPr lang="zh-CN" altLang="en-US" b="1" dirty="0">
                <a:latin typeface="Times New Roman" panose="02020603050405020304" pitchFamily="18" charset="0"/>
                <a:ea typeface="宋体" panose="02010600030101010101" pitchFamily="2" charset="-122"/>
              </a:rPr>
              <a:t>知识获取结果：</a:t>
            </a:r>
            <a:endParaRPr lang="en-US" altLang="zh-CN" b="1" dirty="0">
              <a:latin typeface="Times New Roman" panose="02020603050405020304" pitchFamily="18" charset="0"/>
              <a:ea typeface="宋体" panose="02010600030101010101" pitchFamily="2" charset="-122"/>
            </a:endParaRPr>
          </a:p>
          <a:p>
            <a:r>
              <a:rPr lang="en-US" altLang="zh-CN" b="1" dirty="0">
                <a:latin typeface="Times New Roman" panose="02020603050405020304" pitchFamily="18" charset="0"/>
                <a:ea typeface="宋体" panose="02010600030101010101" pitchFamily="2" charset="-122"/>
              </a:rPr>
              <a:t>Instance of :</a:t>
            </a:r>
            <a:r>
              <a:rPr lang="en-US" altLang="zh-CN" dirty="0">
                <a:latin typeface="Times New Roman" panose="02020603050405020304" pitchFamily="18" charset="0"/>
                <a:ea typeface="宋体" panose="02010600030101010101" pitchFamily="2" charset="-122"/>
              </a:rPr>
              <a:t>       9381</a:t>
            </a:r>
          </a:p>
          <a:p>
            <a:r>
              <a:rPr lang="en-US" altLang="zh-CN" b="1" dirty="0">
                <a:latin typeface="Times New Roman" panose="02020603050405020304" pitchFamily="18" charset="0"/>
                <a:ea typeface="宋体" panose="02010600030101010101" pitchFamily="2" charset="-122"/>
              </a:rPr>
              <a:t>Taxon rank:</a:t>
            </a:r>
            <a:r>
              <a:rPr lang="en-US" altLang="zh-CN" dirty="0">
                <a:latin typeface="Times New Roman" panose="02020603050405020304" pitchFamily="18" charset="0"/>
                <a:ea typeface="宋体" panose="02010600030101010101" pitchFamily="2" charset="-122"/>
              </a:rPr>
              <a:t>       4745</a:t>
            </a:r>
          </a:p>
          <a:p>
            <a:r>
              <a:rPr lang="en-US" altLang="zh-CN" b="1" dirty="0">
                <a:latin typeface="Times New Roman" panose="02020603050405020304" pitchFamily="18" charset="0"/>
                <a:ea typeface="宋体" panose="02010600030101010101" pitchFamily="2" charset="-122"/>
              </a:rPr>
              <a:t>Subclass of:</a:t>
            </a:r>
            <a:r>
              <a:rPr lang="en-US" altLang="zh-CN" dirty="0">
                <a:latin typeface="Times New Roman" panose="02020603050405020304" pitchFamily="18" charset="0"/>
                <a:ea typeface="宋体" panose="02010600030101010101" pitchFamily="2" charset="-122"/>
              </a:rPr>
              <a:t>        3563</a:t>
            </a:r>
          </a:p>
          <a:p>
            <a:r>
              <a:rPr lang="en-US" altLang="zh-CN" b="1" dirty="0">
                <a:latin typeface="Times New Roman" panose="02020603050405020304" pitchFamily="18" charset="0"/>
                <a:ea typeface="宋体" panose="02010600030101010101" pitchFamily="2" charset="-122"/>
              </a:rPr>
              <a:t>Has part: </a:t>
            </a:r>
            <a:r>
              <a:rPr lang="en-US" altLang="zh-CN" dirty="0">
                <a:latin typeface="Times New Roman" panose="02020603050405020304" pitchFamily="18" charset="0"/>
                <a:ea typeface="宋体" panose="02010600030101010101" pitchFamily="2" charset="-122"/>
              </a:rPr>
              <a:t>           2501</a:t>
            </a:r>
          </a:p>
          <a:p>
            <a:r>
              <a:rPr lang="en-US" altLang="zh-CN" b="1" dirty="0">
                <a:latin typeface="Times New Roman" panose="02020603050405020304" pitchFamily="18" charset="0"/>
                <a:ea typeface="宋体" panose="02010600030101010101" pitchFamily="2" charset="-122"/>
              </a:rPr>
              <a:t>Parent Taxon:    </a:t>
            </a:r>
            <a:r>
              <a:rPr lang="en-US" altLang="zh-CN" dirty="0">
                <a:latin typeface="Times New Roman" panose="02020603050405020304" pitchFamily="18" charset="0"/>
                <a:ea typeface="宋体" panose="02010600030101010101" pitchFamily="2" charset="-122"/>
              </a:rPr>
              <a:t>1764</a:t>
            </a:r>
          </a:p>
          <a:p>
            <a:r>
              <a:rPr lang="en-US" altLang="zh-CN" b="1" dirty="0">
                <a:latin typeface="Times New Roman" panose="02020603050405020304" pitchFamily="18" charset="0"/>
                <a:ea typeface="宋体" panose="02010600030101010101" pitchFamily="2" charset="-122"/>
              </a:rPr>
              <a:t>Part of:               </a:t>
            </a:r>
            <a:r>
              <a:rPr lang="en-US" altLang="zh-CN" dirty="0">
                <a:latin typeface="Times New Roman" panose="02020603050405020304" pitchFamily="18" charset="0"/>
                <a:ea typeface="宋体" panose="02010600030101010101" pitchFamily="2" charset="-122"/>
              </a:rPr>
              <a:t>1577</a:t>
            </a:r>
          </a:p>
          <a:p>
            <a:r>
              <a:rPr lang="en-US" altLang="zh-CN" b="1" dirty="0">
                <a:latin typeface="Times New Roman" panose="02020603050405020304" pitchFamily="18" charset="0"/>
                <a:ea typeface="宋体" panose="02010600030101010101" pitchFamily="2" charset="-122"/>
              </a:rPr>
              <a:t>Different from:    </a:t>
            </a:r>
            <a:r>
              <a:rPr lang="en-US" altLang="zh-CN" dirty="0">
                <a:latin typeface="Times New Roman" panose="02020603050405020304" pitchFamily="18" charset="0"/>
                <a:ea typeface="宋体" panose="02010600030101010101" pitchFamily="2" charset="-122"/>
              </a:rPr>
              <a:t>838</a:t>
            </a:r>
          </a:p>
          <a:p>
            <a:r>
              <a:rPr lang="en-US" altLang="zh-CN" b="1" dirty="0">
                <a:latin typeface="Times New Roman" panose="02020603050405020304" pitchFamily="18" charset="0"/>
                <a:ea typeface="宋体" panose="02010600030101010101" pitchFamily="2" charset="-122"/>
              </a:rPr>
              <a:t>Has fruit type: </a:t>
            </a:r>
            <a:r>
              <a:rPr lang="en-US" altLang="zh-CN" dirty="0">
                <a:latin typeface="Times New Roman" panose="02020603050405020304" pitchFamily="18" charset="0"/>
                <a:ea typeface="宋体" panose="02010600030101010101" pitchFamily="2" charset="-122"/>
              </a:rPr>
              <a:t>    515</a:t>
            </a:r>
          </a:p>
          <a:p>
            <a:r>
              <a:rPr lang="en-US" altLang="zh-CN" b="1" dirty="0">
                <a:latin typeface="Times New Roman" panose="02020603050405020304" pitchFamily="18" charset="0"/>
                <a:ea typeface="宋体" panose="02010600030101010101" pitchFamily="2" charset="-122"/>
              </a:rPr>
              <a:t>Found in taxon:</a:t>
            </a:r>
            <a:r>
              <a:rPr lang="en-US" altLang="zh-CN" dirty="0">
                <a:latin typeface="Times New Roman" panose="02020603050405020304" pitchFamily="18" charset="0"/>
                <a:ea typeface="宋体" panose="02010600030101010101" pitchFamily="2" charset="-122"/>
              </a:rPr>
              <a:t>   380</a:t>
            </a:r>
          </a:p>
          <a:p>
            <a:r>
              <a:rPr lang="en-US" altLang="zh-CN" b="1" dirty="0">
                <a:latin typeface="Times New Roman" panose="02020603050405020304" pitchFamily="18" charset="0"/>
                <a:ea typeface="宋体" panose="02010600030101010101" pitchFamily="2" charset="-122"/>
              </a:rPr>
              <a:t>Color:</a:t>
            </a:r>
            <a:r>
              <a:rPr lang="en-US" altLang="zh-CN" dirty="0">
                <a:latin typeface="Times New Roman" panose="02020603050405020304" pitchFamily="18" charset="0"/>
                <a:ea typeface="宋体" panose="02010600030101010101" pitchFamily="2" charset="-122"/>
              </a:rPr>
              <a:t>                   332 </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01" y="2263446"/>
            <a:ext cx="3443287" cy="3200400"/>
          </a:xfrm>
          <a:prstGeom prst="rect">
            <a:avLst/>
          </a:prstGeom>
        </p:spPr>
      </p:pic>
      <p:sp>
        <p:nvSpPr>
          <p:cNvPr id="15" name="文本框 14"/>
          <p:cNvSpPr txBox="1"/>
          <p:nvPr/>
        </p:nvSpPr>
        <p:spPr>
          <a:xfrm>
            <a:off x="1066800" y="1752600"/>
            <a:ext cx="32004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根据特定的语句结构获取知识</a:t>
            </a:r>
            <a:r>
              <a:rPr lang="en-US" altLang="zh-CN" dirty="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13" name="矩形 12"/>
          <p:cNvSpPr/>
          <p:nvPr/>
        </p:nvSpPr>
        <p:spPr>
          <a:xfrm>
            <a:off x="1295399" y="4010130"/>
            <a:ext cx="457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819797" y="4005944"/>
            <a:ext cx="228600" cy="232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048000" y="480060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3" idx="2"/>
          </p:cNvCxnSpPr>
          <p:nvPr/>
        </p:nvCxnSpPr>
        <p:spPr>
          <a:xfrm>
            <a:off x="1523999" y="4238730"/>
            <a:ext cx="1" cy="15524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524000" y="5791200"/>
            <a:ext cx="1828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3352800" y="5105400"/>
            <a:ext cx="0" cy="685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752599" y="5891738"/>
            <a:ext cx="1447801" cy="369332"/>
          </a:xfrm>
          <a:prstGeom prst="rect">
            <a:avLst/>
          </a:prstGeom>
          <a:noFill/>
        </p:spPr>
        <p:txBody>
          <a:bodyPr wrap="square" rtlCol="0">
            <a:spAutoFit/>
          </a:bodyPr>
          <a:lstStyle/>
          <a:p>
            <a:r>
              <a:rPr lang="en-US" altLang="zh-CN" dirty="0"/>
              <a:t>Subclass of</a:t>
            </a:r>
            <a:endParaRPr lang="zh-CN" altLang="en-US" dirty="0"/>
          </a:p>
        </p:txBody>
      </p:sp>
    </p:spTree>
    <p:extLst>
      <p:ext uri="{BB962C8B-B14F-4D97-AF65-F5344CB8AC3E}">
        <p14:creationId xmlns:p14="http://schemas.microsoft.com/office/powerpoint/2010/main" val="3612690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P spid="16" grpId="0" animBg="1"/>
      <p:bldP spid="17" grpId="0" animBg="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关系提取模型</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21</a:t>
            </a:fld>
            <a:endParaRPr lang="en-US" altLang="zh-CN" dirty="0"/>
          </a:p>
        </p:txBody>
      </p:sp>
      <p:sp>
        <p:nvSpPr>
          <p:cNvPr id="5" name="文本框 4"/>
          <p:cNvSpPr txBox="1"/>
          <p:nvPr/>
        </p:nvSpPr>
        <p:spPr>
          <a:xfrm>
            <a:off x="515937" y="1600200"/>
            <a:ext cx="80010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利用基于</a:t>
            </a:r>
            <a:r>
              <a:rPr lang="en-US" altLang="zh-CN" dirty="0">
                <a:latin typeface="Times New Roman" panose="02020603050405020304" pitchFamily="18" charset="0"/>
                <a:ea typeface="宋体" panose="02010600030101010101" pitchFamily="2" charset="-122"/>
              </a:rPr>
              <a:t>CNN</a:t>
            </a:r>
            <a:r>
              <a:rPr lang="zh-CN" altLang="en-US" dirty="0">
                <a:latin typeface="Times New Roman" panose="02020603050405020304" pitchFamily="18" charset="0"/>
                <a:ea typeface="宋体" panose="02010600030101010101" pitchFamily="2" charset="-122"/>
              </a:rPr>
              <a:t>模型进行关系预测</a:t>
            </a:r>
            <a:endParaRPr lang="en-US" altLang="zh-CN" dirty="0">
              <a:latin typeface="Times New Roman" panose="02020603050405020304" pitchFamily="18" charset="0"/>
              <a:ea typeface="宋体" panose="02010600030101010101" pitchFamily="2" charset="-122"/>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68" y="2133599"/>
            <a:ext cx="4343399" cy="369281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341709"/>
            <a:ext cx="3783919" cy="3276600"/>
          </a:xfrm>
          <a:prstGeom prst="rect">
            <a:avLst/>
          </a:prstGeom>
        </p:spPr>
      </p:pic>
      <p:cxnSp>
        <p:nvCxnSpPr>
          <p:cNvPr id="8" name="直接连接符 7"/>
          <p:cNvCxnSpPr/>
          <p:nvPr/>
        </p:nvCxnSpPr>
        <p:spPr>
          <a:xfrm flipH="1">
            <a:off x="4724400" y="5334000"/>
            <a:ext cx="3810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24400" y="4495800"/>
            <a:ext cx="0" cy="8382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343400" y="4495800"/>
            <a:ext cx="381000"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590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关系提取模型</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22</a:t>
            </a:fld>
            <a:endParaRPr lang="en-US" altLang="zh-CN" dirty="0"/>
          </a:p>
        </p:txBody>
      </p:sp>
      <p:sp>
        <p:nvSpPr>
          <p:cNvPr id="11" name="文本框 10"/>
          <p:cNvSpPr txBox="1"/>
          <p:nvPr/>
        </p:nvSpPr>
        <p:spPr>
          <a:xfrm>
            <a:off x="515937" y="1600200"/>
            <a:ext cx="80010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rPr>
              <a:t>利用</a:t>
            </a:r>
            <a:r>
              <a:rPr lang="en-US" altLang="zh-CN" dirty="0">
                <a:latin typeface="Times New Roman" panose="02020603050405020304" pitchFamily="18" charset="0"/>
                <a:ea typeface="宋体" panose="02010600030101010101" pitchFamily="2" charset="-122"/>
              </a:rPr>
              <a:t>PCNNs</a:t>
            </a:r>
            <a:r>
              <a:rPr lang="zh-CN" altLang="en-US" dirty="0">
                <a:latin typeface="Times New Roman" panose="02020603050405020304" pitchFamily="18" charset="0"/>
                <a:ea typeface="宋体" panose="02010600030101010101" pitchFamily="2" charset="-122"/>
              </a:rPr>
              <a:t>模型进行关系预测</a:t>
            </a:r>
            <a:endParaRPr lang="en-US" altLang="zh-CN" dirty="0">
              <a:latin typeface="Times New Roman" panose="02020603050405020304" pitchFamily="18" charset="0"/>
              <a:ea typeface="宋体" panose="02010600030101010101" pitchFamily="2" charset="-122"/>
            </a:endParaRPr>
          </a:p>
        </p:txBody>
      </p:sp>
      <p:pic>
        <p:nvPicPr>
          <p:cNvPr id="12" name="图片 11"/>
          <p:cNvPicPr>
            <a:picLocks noChangeAspect="1"/>
          </p:cNvPicPr>
          <p:nvPr/>
        </p:nvPicPr>
        <p:blipFill>
          <a:blip r:embed="rId3"/>
          <a:stretch>
            <a:fillRect/>
          </a:stretch>
        </p:blipFill>
        <p:spPr>
          <a:xfrm>
            <a:off x="515937" y="1992186"/>
            <a:ext cx="7561264" cy="3875214"/>
          </a:xfrm>
          <a:prstGeom prst="rect">
            <a:avLst/>
          </a:prstGeom>
        </p:spPr>
      </p:pic>
    </p:spTree>
    <p:extLst>
      <p:ext uri="{BB962C8B-B14F-4D97-AF65-F5344CB8AC3E}">
        <p14:creationId xmlns:p14="http://schemas.microsoft.com/office/powerpoint/2010/main" val="245265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23</a:t>
            </a:fld>
            <a:endParaRPr lang="en-US" altLang="zh-CN" dirty="0"/>
          </a:p>
        </p:txBody>
      </p:sp>
      <p:sp>
        <p:nvSpPr>
          <p:cNvPr id="6" name="同侧圆角矩形 5"/>
          <p:cNvSpPr/>
          <p:nvPr/>
        </p:nvSpPr>
        <p:spPr>
          <a:xfrm rot="16200000">
            <a:off x="1506610" y="2179133"/>
            <a:ext cx="565150" cy="84613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7" name="同侧圆角矩形 6"/>
          <p:cNvSpPr/>
          <p:nvPr/>
        </p:nvSpPr>
        <p:spPr>
          <a:xfrm rot="16200000" flipV="1">
            <a:off x="4821310" y="-217992"/>
            <a:ext cx="565150" cy="5640387"/>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8" name="矩形 7"/>
          <p:cNvSpPr/>
          <p:nvPr/>
        </p:nvSpPr>
        <p:spPr>
          <a:xfrm>
            <a:off x="3734666" y="2319627"/>
            <a:ext cx="2530475" cy="506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实体识别</a:t>
            </a:r>
            <a:endParaRPr lang="ko-KR" altLang="en-US" sz="2600" b="1" dirty="0">
              <a:solidFill>
                <a:srgbClr val="0070C0"/>
              </a:solidFill>
              <a:cs typeface="+mn-ea"/>
              <a:sym typeface="+mn-lt"/>
            </a:endParaRPr>
          </a:p>
        </p:txBody>
      </p:sp>
      <p:sp>
        <p:nvSpPr>
          <p:cNvPr id="9" name="矩形 8"/>
          <p:cNvSpPr>
            <a:spLocks noChangeArrowheads="1"/>
          </p:cNvSpPr>
          <p:nvPr/>
        </p:nvSpPr>
        <p:spPr bwMode="auto">
          <a:xfrm>
            <a:off x="1704177" y="2319627"/>
            <a:ext cx="311303" cy="492443"/>
          </a:xfrm>
          <a:prstGeom prst="rect">
            <a:avLst/>
          </a:prstGeom>
          <a:noFill/>
          <a:ln w="9525">
            <a:noFill/>
            <a:miter lim="800000"/>
            <a:headEnd/>
            <a:tailEnd/>
          </a:ln>
        </p:spPr>
        <p:txBody>
          <a:bodyPr wrap="none">
            <a:spAutoFit/>
          </a:bodyPr>
          <a:lstStyle/>
          <a:p>
            <a:pPr algn="ctr"/>
            <a:r>
              <a:rPr lang="en-US" altLang="zh-CN" sz="2600" b="1">
                <a:solidFill>
                  <a:srgbClr val="0070C0"/>
                </a:solidFill>
                <a:latin typeface="+mn-lt"/>
                <a:ea typeface="+mn-ea"/>
                <a:cs typeface="+mn-ea"/>
                <a:sym typeface="+mn-lt"/>
              </a:rPr>
              <a:t>1</a:t>
            </a:r>
            <a:endParaRPr lang="ko-KR" altLang="en-US" sz="2600" b="1">
              <a:solidFill>
                <a:srgbClr val="0070C0"/>
              </a:solidFill>
              <a:latin typeface="+mn-lt"/>
              <a:ea typeface="+mn-ea"/>
              <a:cs typeface="+mn-ea"/>
              <a:sym typeface="+mn-lt"/>
            </a:endParaRPr>
          </a:p>
        </p:txBody>
      </p:sp>
      <p:sp>
        <p:nvSpPr>
          <p:cNvPr id="10" name="同侧圆角矩形 9"/>
          <p:cNvSpPr/>
          <p:nvPr/>
        </p:nvSpPr>
        <p:spPr>
          <a:xfrm rot="16200000">
            <a:off x="1505815" y="3232152"/>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11" name="同侧圆角矩形 10"/>
          <p:cNvSpPr/>
          <p:nvPr/>
        </p:nvSpPr>
        <p:spPr>
          <a:xfrm rot="16200000" flipV="1">
            <a:off x="4820515" y="835027"/>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12" name="同侧圆角矩形 11"/>
          <p:cNvSpPr/>
          <p:nvPr/>
        </p:nvSpPr>
        <p:spPr>
          <a:xfrm rot="16200000">
            <a:off x="1263721" y="3529808"/>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13" name="矩形 12"/>
          <p:cNvSpPr/>
          <p:nvPr/>
        </p:nvSpPr>
        <p:spPr>
          <a:xfrm>
            <a:off x="3074264" y="3427415"/>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cs typeface="+mn-ea"/>
                <a:sym typeface="+mn-lt"/>
              </a:rPr>
              <a:t>关系提取</a:t>
            </a:r>
          </a:p>
        </p:txBody>
      </p:sp>
      <p:sp>
        <p:nvSpPr>
          <p:cNvPr id="14" name="矩形 13"/>
          <p:cNvSpPr/>
          <p:nvPr/>
        </p:nvSpPr>
        <p:spPr>
          <a:xfrm>
            <a:off x="1675677" y="3427415"/>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2</a:t>
            </a:r>
            <a:endParaRPr lang="zh-CN" altLang="en-US" sz="2600" b="1" dirty="0">
              <a:solidFill>
                <a:srgbClr val="0070C0"/>
              </a:solidFill>
              <a:cs typeface="+mn-ea"/>
              <a:sym typeface="+mn-lt"/>
            </a:endParaRPr>
          </a:p>
        </p:txBody>
      </p:sp>
      <p:sp>
        <p:nvSpPr>
          <p:cNvPr id="19" name="同侧圆角矩形 18"/>
          <p:cNvSpPr/>
          <p:nvPr/>
        </p:nvSpPr>
        <p:spPr>
          <a:xfrm rot="16200000">
            <a:off x="1506535" y="4285965"/>
            <a:ext cx="565150" cy="84772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cs typeface="+mn-ea"/>
              <a:sym typeface="+mn-lt"/>
            </a:endParaRPr>
          </a:p>
        </p:txBody>
      </p:sp>
      <p:sp>
        <p:nvSpPr>
          <p:cNvPr id="20" name="同侧圆角矩形 19"/>
          <p:cNvSpPr/>
          <p:nvPr/>
        </p:nvSpPr>
        <p:spPr>
          <a:xfrm rot="16200000" flipV="1">
            <a:off x="4829751" y="1888840"/>
            <a:ext cx="565150" cy="5641975"/>
          </a:xfrm>
          <a:prstGeom prst="round2SameRect">
            <a:avLst/>
          </a:prstGeom>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a:cs typeface="+mn-ea"/>
              <a:sym typeface="+mn-lt"/>
            </a:endParaRPr>
          </a:p>
        </p:txBody>
      </p:sp>
      <p:sp>
        <p:nvSpPr>
          <p:cNvPr id="21" name="同侧圆角矩形 20"/>
          <p:cNvSpPr/>
          <p:nvPr/>
        </p:nvSpPr>
        <p:spPr>
          <a:xfrm rot="16200000">
            <a:off x="1264441" y="4583621"/>
            <a:ext cx="508000" cy="258763"/>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cs typeface="+mn-ea"/>
              <a:sym typeface="+mn-lt"/>
            </a:endParaRPr>
          </a:p>
        </p:txBody>
      </p:sp>
      <p:sp>
        <p:nvSpPr>
          <p:cNvPr id="22" name="矩形 21"/>
          <p:cNvSpPr/>
          <p:nvPr/>
        </p:nvSpPr>
        <p:spPr>
          <a:xfrm>
            <a:off x="3074984" y="4481228"/>
            <a:ext cx="3848100"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FF0000"/>
                </a:solidFill>
                <a:cs typeface="+mn-ea"/>
                <a:sym typeface="+mn-lt"/>
              </a:rPr>
              <a:t>事件检测</a:t>
            </a:r>
          </a:p>
        </p:txBody>
      </p:sp>
      <p:sp>
        <p:nvSpPr>
          <p:cNvPr id="23" name="矩形 22"/>
          <p:cNvSpPr/>
          <p:nvPr/>
        </p:nvSpPr>
        <p:spPr>
          <a:xfrm>
            <a:off x="1676397" y="4481228"/>
            <a:ext cx="352425" cy="504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cs typeface="+mn-ea"/>
                <a:sym typeface="+mn-lt"/>
              </a:rPr>
              <a:t>3</a:t>
            </a:r>
            <a:endParaRPr lang="zh-CN" altLang="en-US" sz="2600" b="1" dirty="0">
              <a:solidFill>
                <a:srgbClr val="0070C0"/>
              </a:solidFill>
              <a:cs typeface="+mn-ea"/>
              <a:sym typeface="+mn-lt"/>
            </a:endParaRPr>
          </a:p>
        </p:txBody>
      </p:sp>
    </p:spTree>
    <p:extLst>
      <p:ext uri="{BB962C8B-B14F-4D97-AF65-F5344CB8AC3E}">
        <p14:creationId xmlns:p14="http://schemas.microsoft.com/office/powerpoint/2010/main" val="351229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网络舆情监控</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24</a:t>
            </a:fld>
            <a:endParaRPr lang="en-US" altLang="zh-CN" dirty="0"/>
          </a:p>
        </p:txBody>
      </p:sp>
      <p:sp>
        <p:nvSpPr>
          <p:cNvPr id="4" name="文本框 3">
            <a:extLst>
              <a:ext uri="{FF2B5EF4-FFF2-40B4-BE49-F238E27FC236}">
                <a16:creationId xmlns:a16="http://schemas.microsoft.com/office/drawing/2014/main" id="{7CC308D2-92F3-7C42-B5E0-6546B18AF1CD}"/>
              </a:ext>
            </a:extLst>
          </p:cNvPr>
          <p:cNvSpPr txBox="1"/>
          <p:nvPr/>
        </p:nvSpPr>
        <p:spPr>
          <a:xfrm>
            <a:off x="515937" y="1600200"/>
            <a:ext cx="7776368" cy="1477328"/>
          </a:xfrm>
          <a:prstGeom prst="rect">
            <a:avLst/>
          </a:prstGeom>
          <a:noFill/>
        </p:spPr>
        <p:txBody>
          <a:bodyPr wrap="square" rtlCol="0">
            <a:spAutoFit/>
          </a:bodyPr>
          <a:lstStyle/>
          <a:p>
            <a:r>
              <a:rPr kumimoji="1" lang="zh-CN" altLang="en-US" dirty="0"/>
              <a:t>网络舆情监控是指对于互联网中公众的观点和行为进行监视和预测的行为。</a:t>
            </a:r>
            <a:endParaRPr kumimoji="1" lang="en-US" altLang="zh-CN" dirty="0"/>
          </a:p>
          <a:p>
            <a:endParaRPr kumimoji="1" lang="en-US" altLang="zh-CN" dirty="0"/>
          </a:p>
          <a:p>
            <a:r>
              <a:rPr kumimoji="1" lang="zh-CN" altLang="en-US" dirty="0"/>
              <a:t>当热点事件发生时，与事件相关的新闻、微博、</a:t>
            </a:r>
            <a:r>
              <a:rPr kumimoji="1" lang="en-US" altLang="zh-CN" dirty="0"/>
              <a:t>Tweet</a:t>
            </a:r>
            <a:r>
              <a:rPr kumimoji="1" lang="zh-CN" altLang="en-US" dirty="0"/>
              <a:t>会得到大量的讨论和转发，引发网络舆情的变化。因此通过监控网络舆情，可以检测出异常事件和热门事件。</a:t>
            </a:r>
          </a:p>
        </p:txBody>
      </p:sp>
      <p:pic>
        <p:nvPicPr>
          <p:cNvPr id="8" name="图片 7"/>
          <p:cNvPicPr>
            <a:picLocks noChangeAspect="1"/>
          </p:cNvPicPr>
          <p:nvPr/>
        </p:nvPicPr>
        <p:blipFill>
          <a:blip r:embed="rId3"/>
          <a:stretch>
            <a:fillRect/>
          </a:stretch>
        </p:blipFill>
        <p:spPr>
          <a:xfrm>
            <a:off x="1510505" y="3352800"/>
            <a:ext cx="6172200" cy="2619050"/>
          </a:xfrm>
          <a:prstGeom prst="rect">
            <a:avLst/>
          </a:prstGeom>
        </p:spPr>
      </p:pic>
      <p:sp>
        <p:nvSpPr>
          <p:cNvPr id="9" name="文本框 8"/>
          <p:cNvSpPr txBox="1"/>
          <p:nvPr/>
        </p:nvSpPr>
        <p:spPr>
          <a:xfrm>
            <a:off x="1905000" y="5954882"/>
            <a:ext cx="5943600" cy="369332"/>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“中美贸易战”相关话题在短短几天内得到大量的讨论</a:t>
            </a:r>
          </a:p>
        </p:txBody>
      </p:sp>
    </p:spTree>
    <p:extLst>
      <p:ext uri="{BB962C8B-B14F-4D97-AF65-F5344CB8AC3E}">
        <p14:creationId xmlns:p14="http://schemas.microsoft.com/office/powerpoint/2010/main" val="2498822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现有的工作</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25</a:t>
            </a:fld>
            <a:endParaRPr lang="en-US" altLang="zh-CN" dirty="0"/>
          </a:p>
        </p:txBody>
      </p:sp>
      <p:sp>
        <p:nvSpPr>
          <p:cNvPr id="4" name="内容占位符 3"/>
          <p:cNvSpPr>
            <a:spLocks noGrp="1"/>
          </p:cNvSpPr>
          <p:nvPr>
            <p:ph idx="1"/>
          </p:nvPr>
        </p:nvSpPr>
        <p:spPr/>
        <p:txBody>
          <a:bodyPr/>
          <a:lstStyle/>
          <a:p>
            <a:r>
              <a:rPr lang="zh-CN" altLang="en-US" dirty="0">
                <a:latin typeface="+mn-ea"/>
              </a:rPr>
              <a:t>网络结构的方法</a:t>
            </a:r>
            <a:endParaRPr lang="en-US" altLang="zh-CN" dirty="0">
              <a:latin typeface="+mn-ea"/>
            </a:endParaRPr>
          </a:p>
          <a:p>
            <a:pPr lvl="1"/>
            <a:r>
              <a:rPr lang="en-US" altLang="zh-CN" dirty="0">
                <a:latin typeface="+mn-ea"/>
                <a:ea typeface="+mn-ea"/>
                <a:cs typeface="Times New Roman" panose="02020603050405020304" pitchFamily="18" charset="0"/>
              </a:rPr>
              <a:t>Vertex connectivity</a:t>
            </a:r>
          </a:p>
          <a:p>
            <a:pPr lvl="1"/>
            <a:r>
              <a:rPr lang="en-US" altLang="zh-CN" dirty="0">
                <a:latin typeface="+mn-ea"/>
                <a:ea typeface="+mn-ea"/>
                <a:cs typeface="Times New Roman" panose="02020603050405020304" pitchFamily="18" charset="0"/>
              </a:rPr>
              <a:t>Edge connectivity</a:t>
            </a:r>
          </a:p>
          <a:p>
            <a:pPr lvl="1"/>
            <a:r>
              <a:rPr lang="en-US" altLang="zh-CN" dirty="0">
                <a:latin typeface="+mn-ea"/>
                <a:ea typeface="+mn-ea"/>
                <a:cs typeface="Times New Roman" panose="02020603050405020304" pitchFamily="18" charset="0"/>
              </a:rPr>
              <a:t>Algebraic connectivity</a:t>
            </a:r>
          </a:p>
          <a:p>
            <a:pPr lvl="1"/>
            <a:r>
              <a:rPr lang="en-US" altLang="zh-CN" dirty="0">
                <a:latin typeface="+mn-ea"/>
                <a:ea typeface="+mn-ea"/>
                <a:cs typeface="Times New Roman" panose="02020603050405020304" pitchFamily="18" charset="0"/>
              </a:rPr>
              <a:t>Graph expansion </a:t>
            </a:r>
          </a:p>
          <a:p>
            <a:r>
              <a:rPr lang="zh-CN" altLang="en-US" dirty="0">
                <a:latin typeface="+mn-ea"/>
              </a:rPr>
              <a:t>基于文本的方法</a:t>
            </a:r>
            <a:endParaRPr lang="en-US" altLang="zh-CN" dirty="0">
              <a:latin typeface="+mn-ea"/>
            </a:endParaRPr>
          </a:p>
          <a:p>
            <a:pPr lvl="1"/>
            <a:r>
              <a:rPr lang="en-US" altLang="zh-CN" dirty="0">
                <a:latin typeface="+mn-ea"/>
                <a:ea typeface="+mn-ea"/>
                <a:cs typeface="Times New Roman" panose="02020603050405020304" pitchFamily="18" charset="0"/>
              </a:rPr>
              <a:t>Topic drifting</a:t>
            </a:r>
          </a:p>
          <a:p>
            <a:pPr lvl="1"/>
            <a:r>
              <a:rPr lang="en-US" altLang="zh-CN" dirty="0">
                <a:latin typeface="+mn-ea"/>
                <a:ea typeface="+mn-ea"/>
                <a:cs typeface="Times New Roman" panose="02020603050405020304" pitchFamily="18" charset="0"/>
              </a:rPr>
              <a:t>Burst detecting</a:t>
            </a:r>
            <a:endParaRPr lang="zh-CN" altLang="en-US"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143462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R-Energy</a:t>
            </a:r>
            <a:r>
              <a:rPr lang="zh-CN" altLang="en-US" dirty="0"/>
              <a:t>的舆情监控</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26</a:t>
            </a:fld>
            <a:endParaRPr lang="en-US" altLang="zh-CN" dirty="0"/>
          </a:p>
        </p:txBody>
      </p:sp>
      <p:sp>
        <p:nvSpPr>
          <p:cNvPr id="4" name="文本框 3">
            <a:extLst>
              <a:ext uri="{FF2B5EF4-FFF2-40B4-BE49-F238E27FC236}">
                <a16:creationId xmlns:a16="http://schemas.microsoft.com/office/drawing/2014/main" id="{7CC308D2-92F3-7C42-B5E0-6546B18AF1CD}"/>
              </a:ext>
            </a:extLst>
          </p:cNvPr>
          <p:cNvSpPr txBox="1"/>
          <p:nvPr/>
        </p:nvSpPr>
        <p:spPr>
          <a:xfrm>
            <a:off x="990599" y="1561947"/>
            <a:ext cx="7391400" cy="646331"/>
          </a:xfrm>
          <a:prstGeom prst="rect">
            <a:avLst/>
          </a:prstGeom>
          <a:noFill/>
        </p:spPr>
        <p:txBody>
          <a:bodyPr wrap="square" rtlCol="0">
            <a:spAutoFit/>
          </a:bodyPr>
          <a:lstStyle/>
          <a:p>
            <a:r>
              <a:rPr kumimoji="1" lang="zh-CN" altLang="en-US" dirty="0"/>
              <a:t>社交网络中，每个用户终端可以看做有向图中的结点，用户之间的信息传递可以看做是有向边，边的权值代表用户间信息传递的概率。</a:t>
            </a:r>
          </a:p>
        </p:txBody>
      </p:sp>
      <p:sp>
        <p:nvSpPr>
          <p:cNvPr id="5" name="文本框 4">
            <a:extLst>
              <a:ext uri="{FF2B5EF4-FFF2-40B4-BE49-F238E27FC236}">
                <a16:creationId xmlns:a16="http://schemas.microsoft.com/office/drawing/2014/main" id="{0A54609F-2172-A54D-8FB9-E05666AE0506}"/>
              </a:ext>
            </a:extLst>
          </p:cNvPr>
          <p:cNvSpPr txBox="1"/>
          <p:nvPr/>
        </p:nvSpPr>
        <p:spPr>
          <a:xfrm>
            <a:off x="990599" y="2381933"/>
            <a:ext cx="7328695" cy="646331"/>
          </a:xfrm>
          <a:prstGeom prst="rect">
            <a:avLst/>
          </a:prstGeom>
          <a:noFill/>
        </p:spPr>
        <p:txBody>
          <a:bodyPr wrap="square" rtlCol="0">
            <a:spAutoFit/>
          </a:bodyPr>
          <a:lstStyle/>
          <a:p>
            <a:r>
              <a:rPr kumimoji="1" lang="zh-CN" altLang="en-US" dirty="0"/>
              <a:t>通过定义</a:t>
            </a:r>
            <a:r>
              <a:rPr kumimoji="1" lang="en-US" altLang="zh-CN" dirty="0"/>
              <a:t>Graph</a:t>
            </a:r>
            <a:r>
              <a:rPr kumimoji="1" lang="zh-Hans" altLang="en-US" dirty="0"/>
              <a:t> </a:t>
            </a:r>
            <a:r>
              <a:rPr kumimoji="1" lang="en-US" altLang="zh-Hans" dirty="0"/>
              <a:t>Energy</a:t>
            </a:r>
            <a:r>
              <a:rPr kumimoji="1" lang="zh-CN" altLang="en-US" dirty="0"/>
              <a:t>，来衡量社交网络的舆情。</a:t>
            </a:r>
            <a:r>
              <a:rPr kumimoji="1" lang="en-US" altLang="zh-CN" dirty="0"/>
              <a:t> Graph</a:t>
            </a:r>
            <a:r>
              <a:rPr kumimoji="1" lang="zh-Hans" altLang="en-US" dirty="0"/>
              <a:t> </a:t>
            </a:r>
            <a:r>
              <a:rPr kumimoji="1" lang="en-US" altLang="zh-Hans" dirty="0"/>
              <a:t>Energy</a:t>
            </a:r>
            <a:r>
              <a:rPr kumimoji="1" lang="zh-CN" altLang="en-US" dirty="0"/>
              <a:t>越低的网络，信息的传递就越通畅，信息的传播范围就越广。</a:t>
            </a:r>
          </a:p>
        </p:txBody>
      </p:sp>
      <p:pic>
        <p:nvPicPr>
          <p:cNvPr id="1028" name="Picture 4" descr="âtweet simple social network graph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557" y="3211967"/>
            <a:ext cx="4052095" cy="220828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A54609F-2172-A54D-8FB9-E05666AE0506}"/>
              </a:ext>
            </a:extLst>
          </p:cNvPr>
          <p:cNvSpPr txBox="1"/>
          <p:nvPr/>
        </p:nvSpPr>
        <p:spPr>
          <a:xfrm>
            <a:off x="1562098" y="5715000"/>
            <a:ext cx="6248401" cy="369332"/>
          </a:xfrm>
          <a:prstGeom prst="rect">
            <a:avLst/>
          </a:prstGeom>
          <a:noFill/>
        </p:spPr>
        <p:txBody>
          <a:bodyPr wrap="square" rtlCol="0">
            <a:spAutoFit/>
          </a:bodyPr>
          <a:lstStyle/>
          <a:p>
            <a:r>
              <a:rPr kumimoji="1" lang="en-US" altLang="zh-CN" dirty="0">
                <a:latin typeface="宋体" panose="02010600030101010101" pitchFamily="2" charset="-122"/>
                <a:ea typeface="宋体" panose="02010600030101010101" pitchFamily="2" charset="-122"/>
              </a:rPr>
              <a:t>Graph Energy</a:t>
            </a:r>
            <a:r>
              <a:rPr kumimoji="1" lang="zh-CN" altLang="en-US" dirty="0">
                <a:latin typeface="宋体" panose="02010600030101010101" pitchFamily="2" charset="-122"/>
                <a:ea typeface="宋体" panose="02010600030101010101" pitchFamily="2" charset="-122"/>
              </a:rPr>
              <a:t>越低，图的鲁棒性越强，信息传播的范围越广</a:t>
            </a:r>
          </a:p>
        </p:txBody>
      </p:sp>
    </p:spTree>
    <p:extLst>
      <p:ext uri="{BB962C8B-B14F-4D97-AF65-F5344CB8AC3E}">
        <p14:creationId xmlns:p14="http://schemas.microsoft.com/office/powerpoint/2010/main" val="225730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Normalized Laplacian</a:t>
            </a:r>
            <a:endParaRPr lang="zh-CN" altLang="en-US" sz="2400"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27</a:t>
            </a:fld>
            <a:endParaRPr lang="en-US" altLang="zh-CN" dirty="0"/>
          </a:p>
        </p:txBody>
      </p:sp>
      <p:sp>
        <p:nvSpPr>
          <p:cNvPr id="4" name="文本框 3">
            <a:extLst>
              <a:ext uri="{FF2B5EF4-FFF2-40B4-BE49-F238E27FC236}">
                <a16:creationId xmlns:a16="http://schemas.microsoft.com/office/drawing/2014/main" id="{EC699372-BE86-A94F-90A5-A3E43AAF5C1C}"/>
              </a:ext>
            </a:extLst>
          </p:cNvPr>
          <p:cNvSpPr txBox="1"/>
          <p:nvPr/>
        </p:nvSpPr>
        <p:spPr>
          <a:xfrm>
            <a:off x="838200" y="1981200"/>
            <a:ext cx="6934200" cy="369332"/>
          </a:xfrm>
          <a:prstGeom prst="rect">
            <a:avLst/>
          </a:prstGeom>
          <a:noFill/>
        </p:spPr>
        <p:txBody>
          <a:bodyPr wrap="square" rtlCol="0">
            <a:spAutoFit/>
          </a:bodyPr>
          <a:lstStyle/>
          <a:p>
            <a:r>
              <a:rPr kumimoji="1" lang="zh-CN" altLang="en-US" dirty="0"/>
              <a:t>首先对于图的</a:t>
            </a:r>
            <a:r>
              <a:rPr kumimoji="1" lang="en-US" altLang="zh-CN" dirty="0"/>
              <a:t>Normalized</a:t>
            </a:r>
            <a:r>
              <a:rPr lang="zh-CN" altLang="en-US" dirty="0"/>
              <a:t>拉普拉斯矩阵，我们求其特征值</a:t>
            </a:r>
            <a:endParaRPr kumimoji="1" lang="zh-CN" altLang="en-US" dirty="0"/>
          </a:p>
        </p:txBody>
      </p:sp>
      <p:pic>
        <p:nvPicPr>
          <p:cNvPr id="5" name="图片 4">
            <a:extLst>
              <a:ext uri="{FF2B5EF4-FFF2-40B4-BE49-F238E27FC236}">
                <a16:creationId xmlns:a16="http://schemas.microsoft.com/office/drawing/2014/main" id="{6D1C4560-A07C-2B4B-8E59-943125C367A5}"/>
              </a:ext>
            </a:extLst>
          </p:cNvPr>
          <p:cNvPicPr>
            <a:picLocks noChangeAspect="1"/>
          </p:cNvPicPr>
          <p:nvPr/>
        </p:nvPicPr>
        <p:blipFill>
          <a:blip r:embed="rId3"/>
          <a:stretch>
            <a:fillRect/>
          </a:stretch>
        </p:blipFill>
        <p:spPr>
          <a:xfrm>
            <a:off x="3225800" y="2590800"/>
            <a:ext cx="2159000" cy="372918"/>
          </a:xfrm>
          <a:prstGeom prst="rect">
            <a:avLst/>
          </a:prstGeom>
        </p:spPr>
      </p:pic>
      <p:sp>
        <p:nvSpPr>
          <p:cNvPr id="6" name="文本框 5">
            <a:extLst>
              <a:ext uri="{FF2B5EF4-FFF2-40B4-BE49-F238E27FC236}">
                <a16:creationId xmlns:a16="http://schemas.microsoft.com/office/drawing/2014/main" id="{A82A929D-E673-B94A-930A-37695E1FB6AF}"/>
              </a:ext>
            </a:extLst>
          </p:cNvPr>
          <p:cNvSpPr txBox="1"/>
          <p:nvPr/>
        </p:nvSpPr>
        <p:spPr>
          <a:xfrm>
            <a:off x="838200" y="3288268"/>
            <a:ext cx="6858000" cy="369332"/>
          </a:xfrm>
          <a:prstGeom prst="rect">
            <a:avLst/>
          </a:prstGeom>
          <a:noFill/>
        </p:spPr>
        <p:txBody>
          <a:bodyPr wrap="square" rtlCol="0">
            <a:spAutoFit/>
          </a:bodyPr>
          <a:lstStyle/>
          <a:p>
            <a:r>
              <a:rPr kumimoji="1" lang="zh-CN" altLang="en-US" dirty="0"/>
              <a:t>根据拉普拉斯矩阵特征值的下列性质，我们能判断图的连通性：</a:t>
            </a:r>
          </a:p>
        </p:txBody>
      </p:sp>
      <p:pic>
        <p:nvPicPr>
          <p:cNvPr id="7" name="图片 6">
            <a:extLst>
              <a:ext uri="{FF2B5EF4-FFF2-40B4-BE49-F238E27FC236}">
                <a16:creationId xmlns:a16="http://schemas.microsoft.com/office/drawing/2014/main" id="{3A4D4AE5-351E-2549-87A9-7E0B262751D7}"/>
              </a:ext>
            </a:extLst>
          </p:cNvPr>
          <p:cNvPicPr>
            <a:picLocks noChangeAspect="1"/>
          </p:cNvPicPr>
          <p:nvPr/>
        </p:nvPicPr>
        <p:blipFill>
          <a:blip r:embed="rId4"/>
          <a:stretch>
            <a:fillRect/>
          </a:stretch>
        </p:blipFill>
        <p:spPr>
          <a:xfrm>
            <a:off x="1584767" y="4034232"/>
            <a:ext cx="5364866" cy="1833168"/>
          </a:xfrm>
          <a:prstGeom prst="rect">
            <a:avLst/>
          </a:prstGeom>
        </p:spPr>
      </p:pic>
    </p:spTree>
    <p:extLst>
      <p:ext uri="{BB962C8B-B14F-4D97-AF65-F5344CB8AC3E}">
        <p14:creationId xmlns:p14="http://schemas.microsoft.com/office/powerpoint/2010/main" val="24570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R-Energy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28</a:t>
            </a:fld>
            <a:endParaRPr lang="en-US" altLang="zh-CN" dirty="0"/>
          </a:p>
        </p:txBody>
      </p:sp>
      <p:sp>
        <p:nvSpPr>
          <p:cNvPr id="4" name="文本框 3">
            <a:extLst>
              <a:ext uri="{FF2B5EF4-FFF2-40B4-BE49-F238E27FC236}">
                <a16:creationId xmlns:a16="http://schemas.microsoft.com/office/drawing/2014/main" id="{259BEA6C-9AE4-F143-A8F9-686B6983CB27}"/>
              </a:ext>
            </a:extLst>
          </p:cNvPr>
          <p:cNvSpPr txBox="1"/>
          <p:nvPr/>
        </p:nvSpPr>
        <p:spPr>
          <a:xfrm>
            <a:off x="838200" y="1766688"/>
            <a:ext cx="7772400" cy="923330"/>
          </a:xfrm>
          <a:prstGeom prst="rect">
            <a:avLst/>
          </a:prstGeom>
          <a:noFill/>
        </p:spPr>
        <p:txBody>
          <a:bodyPr wrap="square" rtlCol="0">
            <a:spAutoFit/>
          </a:bodyPr>
          <a:lstStyle/>
          <a:p>
            <a:r>
              <a:rPr kumimoji="1" lang="zh-CN" altLang="en-US" dirty="0"/>
              <a:t>根据</a:t>
            </a:r>
            <a:r>
              <a:rPr kumimoji="1" lang="en-US" altLang="zh-CN" dirty="0"/>
              <a:t>Normalized</a:t>
            </a:r>
            <a:r>
              <a:rPr kumimoji="1" lang="zh-CN" altLang="en-US" dirty="0"/>
              <a:t>拉普拉斯矩阵特征值的性质，我们发现当其越趋向于</a:t>
            </a:r>
            <a:endParaRPr kumimoji="1" lang="en-US" altLang="zh-CN" dirty="0"/>
          </a:p>
          <a:p>
            <a:r>
              <a:rPr kumimoji="1" lang="zh-CN" altLang="en-US" dirty="0"/>
              <a:t>时，图的连通性就越强，出现割点或割边的可能性就越小，信息的传递就越通畅。</a:t>
            </a:r>
            <a:endParaRPr kumimoji="1" lang="en-US" altLang="zh-CN" dirty="0"/>
          </a:p>
        </p:txBody>
      </p:sp>
      <p:pic>
        <p:nvPicPr>
          <p:cNvPr id="5" name="图片 4">
            <a:extLst>
              <a:ext uri="{FF2B5EF4-FFF2-40B4-BE49-F238E27FC236}">
                <a16:creationId xmlns:a16="http://schemas.microsoft.com/office/drawing/2014/main" id="{857BE61C-CCC7-4348-A9AD-6A0269E936B0}"/>
              </a:ext>
            </a:extLst>
          </p:cNvPr>
          <p:cNvPicPr>
            <a:picLocks noChangeAspect="1"/>
          </p:cNvPicPr>
          <p:nvPr/>
        </p:nvPicPr>
        <p:blipFill>
          <a:blip r:embed="rId3"/>
          <a:stretch>
            <a:fillRect/>
          </a:stretch>
        </p:blipFill>
        <p:spPr>
          <a:xfrm>
            <a:off x="6629400" y="1794455"/>
            <a:ext cx="1778190" cy="313798"/>
          </a:xfrm>
          <a:prstGeom prst="rect">
            <a:avLst/>
          </a:prstGeom>
        </p:spPr>
      </p:pic>
      <p:pic>
        <p:nvPicPr>
          <p:cNvPr id="6" name="图片 5">
            <a:extLst>
              <a:ext uri="{FF2B5EF4-FFF2-40B4-BE49-F238E27FC236}">
                <a16:creationId xmlns:a16="http://schemas.microsoft.com/office/drawing/2014/main" id="{FC20A65F-34D8-794E-A266-9036A16FFC7B}"/>
              </a:ext>
            </a:extLst>
          </p:cNvPr>
          <p:cNvPicPr>
            <a:picLocks noChangeAspect="1"/>
          </p:cNvPicPr>
          <p:nvPr/>
        </p:nvPicPr>
        <p:blipFill>
          <a:blip r:embed="rId4"/>
          <a:stretch>
            <a:fillRect/>
          </a:stretch>
        </p:blipFill>
        <p:spPr>
          <a:xfrm>
            <a:off x="2438400" y="3392883"/>
            <a:ext cx="4571602" cy="1255317"/>
          </a:xfrm>
          <a:prstGeom prst="rect">
            <a:avLst/>
          </a:prstGeom>
        </p:spPr>
      </p:pic>
      <p:sp>
        <p:nvSpPr>
          <p:cNvPr id="7" name="文本框 6">
            <a:extLst>
              <a:ext uri="{FF2B5EF4-FFF2-40B4-BE49-F238E27FC236}">
                <a16:creationId xmlns:a16="http://schemas.microsoft.com/office/drawing/2014/main" id="{CC16C56F-2D51-2F4B-94B0-BC1837EC38CE}"/>
              </a:ext>
            </a:extLst>
          </p:cNvPr>
          <p:cNvSpPr txBox="1"/>
          <p:nvPr/>
        </p:nvSpPr>
        <p:spPr>
          <a:xfrm>
            <a:off x="838200" y="5105400"/>
            <a:ext cx="7772400" cy="646331"/>
          </a:xfrm>
          <a:prstGeom prst="rect">
            <a:avLst/>
          </a:prstGeom>
          <a:noFill/>
        </p:spPr>
        <p:txBody>
          <a:bodyPr wrap="square" rtlCol="0">
            <a:spAutoFit/>
          </a:bodyPr>
          <a:lstStyle/>
          <a:p>
            <a:r>
              <a:rPr kumimoji="1" lang="zh-CN" altLang="en-US" dirty="0"/>
              <a:t>可以看出，当</a:t>
            </a:r>
            <a:r>
              <a:rPr kumimoji="1" lang="en-US" altLang="zh-CN" dirty="0"/>
              <a:t>R-Energy</a:t>
            </a:r>
            <a:r>
              <a:rPr kumimoji="1" lang="zh-CN" altLang="en-US" dirty="0"/>
              <a:t>越小时，</a:t>
            </a:r>
            <a:r>
              <a:rPr kumimoji="1" lang="en-US" altLang="zh-CN" dirty="0"/>
              <a:t> Normalized</a:t>
            </a:r>
            <a:r>
              <a:rPr kumimoji="1" lang="zh-CN" altLang="en-US" dirty="0"/>
              <a:t>拉普拉斯矩阵特征值的方差就越小时，图的连通性就越强</a:t>
            </a:r>
          </a:p>
        </p:txBody>
      </p:sp>
      <p:sp>
        <p:nvSpPr>
          <p:cNvPr id="8" name="矩形 7">
            <a:extLst>
              <a:ext uri="{FF2B5EF4-FFF2-40B4-BE49-F238E27FC236}">
                <a16:creationId xmlns:a16="http://schemas.microsoft.com/office/drawing/2014/main" id="{32A6364F-820B-D04A-AC74-FED7586E28E9}"/>
              </a:ext>
            </a:extLst>
          </p:cNvPr>
          <p:cNvSpPr/>
          <p:nvPr/>
        </p:nvSpPr>
        <p:spPr>
          <a:xfrm>
            <a:off x="838200" y="2983468"/>
            <a:ext cx="7162800" cy="369332"/>
          </a:xfrm>
          <a:prstGeom prst="rect">
            <a:avLst/>
          </a:prstGeom>
        </p:spPr>
        <p:txBody>
          <a:bodyPr wrap="square">
            <a:spAutoFit/>
          </a:bodyPr>
          <a:lstStyle/>
          <a:p>
            <a:r>
              <a:rPr kumimoji="1" lang="zh-CN" altLang="en-US" dirty="0"/>
              <a:t>因此我们定义</a:t>
            </a:r>
            <a:r>
              <a:rPr kumimoji="1" lang="en-US" altLang="zh-CN" dirty="0"/>
              <a:t>R</a:t>
            </a:r>
            <a:r>
              <a:rPr kumimoji="1" lang="en-US" altLang="zh-Hans" dirty="0"/>
              <a:t>-Energy</a:t>
            </a:r>
            <a:r>
              <a:rPr kumimoji="1" lang="zh-CN" altLang="en-US" dirty="0"/>
              <a:t>来度量</a:t>
            </a:r>
            <a:r>
              <a:rPr kumimoji="1" lang="en-US" altLang="zh-CN" dirty="0"/>
              <a:t>Normalized</a:t>
            </a:r>
            <a:r>
              <a:rPr kumimoji="1" lang="zh-CN" altLang="en-US" dirty="0"/>
              <a:t>拉普拉斯矩阵特征值的分布</a:t>
            </a:r>
            <a:r>
              <a:rPr kumimoji="1" lang="zh-Hans" altLang="en-US" dirty="0"/>
              <a:t>：</a:t>
            </a:r>
            <a:endParaRPr kumimoji="1" lang="zh-CN" altLang="en-US" dirty="0"/>
          </a:p>
        </p:txBody>
      </p:sp>
    </p:spTree>
    <p:extLst>
      <p:ext uri="{BB962C8B-B14F-4D97-AF65-F5344CB8AC3E}">
        <p14:creationId xmlns:p14="http://schemas.microsoft.com/office/powerpoint/2010/main" val="280634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2-step commute probability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29</a:t>
            </a:fld>
            <a:endParaRPr lang="en-US" altLang="zh-CN" dirty="0"/>
          </a:p>
        </p:txBody>
      </p:sp>
      <p:sp>
        <p:nvSpPr>
          <p:cNvPr id="4" name="文本框 3">
            <a:extLst>
              <a:ext uri="{FF2B5EF4-FFF2-40B4-BE49-F238E27FC236}">
                <a16:creationId xmlns:a16="http://schemas.microsoft.com/office/drawing/2014/main" id="{2C9DF696-7406-2440-A487-2E5B1D786C6E}"/>
              </a:ext>
            </a:extLst>
          </p:cNvPr>
          <p:cNvSpPr txBox="1"/>
          <p:nvPr/>
        </p:nvSpPr>
        <p:spPr>
          <a:xfrm>
            <a:off x="1066800" y="1828800"/>
            <a:ext cx="7162800" cy="1200329"/>
          </a:xfrm>
          <a:prstGeom prst="rect">
            <a:avLst/>
          </a:prstGeom>
          <a:noFill/>
        </p:spPr>
        <p:txBody>
          <a:bodyPr wrap="square" rtlCol="0">
            <a:spAutoFit/>
          </a:bodyPr>
          <a:lstStyle/>
          <a:p>
            <a:r>
              <a:rPr kumimoji="1" lang="zh-CN" altLang="en-US" dirty="0"/>
              <a:t>当信息在一个图中越容易传播时，也就意味着信息传回到信息源的概率是更低的。</a:t>
            </a:r>
            <a:endParaRPr kumimoji="1" lang="en-US" altLang="zh-CN" dirty="0"/>
          </a:p>
          <a:p>
            <a:endParaRPr kumimoji="1" lang="en-US" altLang="zh-CN" dirty="0"/>
          </a:p>
          <a:p>
            <a:r>
              <a:rPr kumimoji="1" lang="zh-CN" altLang="en-US" dirty="0"/>
              <a:t>因此可以使用</a:t>
            </a:r>
            <a:r>
              <a:rPr kumimoji="1" lang="en-US" altLang="zh-CN" dirty="0"/>
              <a:t>2</a:t>
            </a:r>
            <a:r>
              <a:rPr kumimoji="1" lang="en-US" altLang="zh-Hans" dirty="0"/>
              <a:t>-step</a:t>
            </a:r>
            <a:r>
              <a:rPr kumimoji="1" lang="zh-Hans" altLang="en-US" dirty="0"/>
              <a:t> </a:t>
            </a:r>
            <a:r>
              <a:rPr kumimoji="1" lang="en-US" altLang="zh-Hans" dirty="0"/>
              <a:t>commute</a:t>
            </a:r>
            <a:r>
              <a:rPr kumimoji="1" lang="zh-Hans" altLang="en-US" dirty="0"/>
              <a:t> </a:t>
            </a:r>
            <a:r>
              <a:rPr kumimoji="1" lang="en-US" altLang="zh-Hans" dirty="0"/>
              <a:t>probability</a:t>
            </a:r>
            <a:r>
              <a:rPr kumimoji="1" lang="zh-CN" altLang="en-US" dirty="0"/>
              <a:t>来度量</a:t>
            </a:r>
            <a:r>
              <a:rPr kumimoji="1" lang="en-US" altLang="zh-CN" dirty="0"/>
              <a:t>Graph</a:t>
            </a:r>
            <a:r>
              <a:rPr kumimoji="1" lang="zh-Hans" altLang="en-US" dirty="0"/>
              <a:t> </a:t>
            </a:r>
            <a:r>
              <a:rPr kumimoji="1" lang="en-US" altLang="zh-Hans" dirty="0"/>
              <a:t>Energy</a:t>
            </a:r>
            <a:r>
              <a:rPr kumimoji="1" lang="zh-Hans" altLang="en-US" dirty="0"/>
              <a:t>：</a:t>
            </a:r>
            <a:endParaRPr kumimoji="1" lang="zh-CN" altLang="en-US" dirty="0"/>
          </a:p>
        </p:txBody>
      </p:sp>
      <p:pic>
        <p:nvPicPr>
          <p:cNvPr id="5" name="图片 4">
            <a:extLst>
              <a:ext uri="{FF2B5EF4-FFF2-40B4-BE49-F238E27FC236}">
                <a16:creationId xmlns:a16="http://schemas.microsoft.com/office/drawing/2014/main" id="{BA296714-5483-EF49-94CA-6A62A8BFC645}"/>
              </a:ext>
            </a:extLst>
          </p:cNvPr>
          <p:cNvPicPr>
            <a:picLocks noChangeAspect="1"/>
          </p:cNvPicPr>
          <p:nvPr/>
        </p:nvPicPr>
        <p:blipFill>
          <a:blip r:embed="rId3"/>
          <a:stretch>
            <a:fillRect/>
          </a:stretch>
        </p:blipFill>
        <p:spPr>
          <a:xfrm>
            <a:off x="2126759" y="3471277"/>
            <a:ext cx="1524000" cy="639704"/>
          </a:xfrm>
          <a:prstGeom prst="rect">
            <a:avLst/>
          </a:prstGeom>
        </p:spPr>
      </p:pic>
      <p:sp>
        <p:nvSpPr>
          <p:cNvPr id="6" name="文本框 5">
            <a:extLst>
              <a:ext uri="{FF2B5EF4-FFF2-40B4-BE49-F238E27FC236}">
                <a16:creationId xmlns:a16="http://schemas.microsoft.com/office/drawing/2014/main" id="{443244F8-0BC3-AF46-819F-03157579C5EB}"/>
              </a:ext>
            </a:extLst>
          </p:cNvPr>
          <p:cNvSpPr txBox="1"/>
          <p:nvPr/>
        </p:nvSpPr>
        <p:spPr>
          <a:xfrm>
            <a:off x="4114800" y="3637240"/>
            <a:ext cx="609600" cy="307777"/>
          </a:xfrm>
          <a:prstGeom prst="rect">
            <a:avLst/>
          </a:prstGeom>
          <a:noFill/>
        </p:spPr>
        <p:txBody>
          <a:bodyPr wrap="square" rtlCol="0">
            <a:spAutoFit/>
          </a:bodyPr>
          <a:lstStyle/>
          <a:p>
            <a:r>
              <a:rPr kumimoji="1" lang="zh-CN" altLang="en-US" sz="1400" dirty="0"/>
              <a:t>其中：</a:t>
            </a:r>
          </a:p>
        </p:txBody>
      </p:sp>
      <p:pic>
        <p:nvPicPr>
          <p:cNvPr id="7" name="图片 6">
            <a:extLst>
              <a:ext uri="{FF2B5EF4-FFF2-40B4-BE49-F238E27FC236}">
                <a16:creationId xmlns:a16="http://schemas.microsoft.com/office/drawing/2014/main" id="{8E20EFC1-CEF8-B141-A2A9-A59A4B0DA024}"/>
              </a:ext>
            </a:extLst>
          </p:cNvPr>
          <p:cNvPicPr>
            <a:picLocks noChangeAspect="1"/>
          </p:cNvPicPr>
          <p:nvPr/>
        </p:nvPicPr>
        <p:blipFill>
          <a:blip r:embed="rId4"/>
          <a:stretch>
            <a:fillRect/>
          </a:stretch>
        </p:blipFill>
        <p:spPr>
          <a:xfrm>
            <a:off x="4793759" y="3443305"/>
            <a:ext cx="2521441" cy="593280"/>
          </a:xfrm>
          <a:prstGeom prst="rect">
            <a:avLst/>
          </a:prstGeom>
        </p:spPr>
      </p:pic>
      <p:sp>
        <p:nvSpPr>
          <p:cNvPr id="8" name="文本框 7">
            <a:extLst>
              <a:ext uri="{FF2B5EF4-FFF2-40B4-BE49-F238E27FC236}">
                <a16:creationId xmlns:a16="http://schemas.microsoft.com/office/drawing/2014/main" id="{9945088A-BE02-4F43-AAB0-C8FC76C8D6F7}"/>
              </a:ext>
            </a:extLst>
          </p:cNvPr>
          <p:cNvSpPr txBox="1"/>
          <p:nvPr/>
        </p:nvSpPr>
        <p:spPr>
          <a:xfrm>
            <a:off x="1066800" y="4553128"/>
            <a:ext cx="7162800" cy="646331"/>
          </a:xfrm>
          <a:prstGeom prst="rect">
            <a:avLst/>
          </a:prstGeom>
          <a:noFill/>
        </p:spPr>
        <p:txBody>
          <a:bodyPr wrap="square" rtlCol="0">
            <a:spAutoFit/>
          </a:bodyPr>
          <a:lstStyle/>
          <a:p>
            <a:r>
              <a:rPr kumimoji="1" lang="zh-CN" altLang="en-US" dirty="0"/>
              <a:t>通过</a:t>
            </a:r>
            <a:r>
              <a:rPr kumimoji="1" lang="en-US" altLang="zh-CN" dirty="0"/>
              <a:t>2-step commute probability</a:t>
            </a:r>
            <a:r>
              <a:rPr kumimoji="1" lang="zh-CN" altLang="en-US" dirty="0"/>
              <a:t>，避免了复杂的特征值计算，大大降低了算法复杂度，使得实时监控成为可能。</a:t>
            </a:r>
          </a:p>
        </p:txBody>
      </p:sp>
    </p:spTree>
    <p:extLst>
      <p:ext uri="{BB962C8B-B14F-4D97-AF65-F5344CB8AC3E}">
        <p14:creationId xmlns:p14="http://schemas.microsoft.com/office/powerpoint/2010/main" val="255934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背景介绍</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a:t>
            </a:fld>
            <a:endParaRPr lang="en-US" altLang="zh-CN" dirty="0"/>
          </a:p>
        </p:txBody>
      </p:sp>
      <p:sp>
        <p:nvSpPr>
          <p:cNvPr id="5" name="文本框 4"/>
          <p:cNvSpPr txBox="1"/>
          <p:nvPr/>
        </p:nvSpPr>
        <p:spPr>
          <a:xfrm>
            <a:off x="410367" y="1671935"/>
            <a:ext cx="8372475"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mn-ea"/>
              </a:rPr>
              <a:t>现实世界中存在大量的半结构化和非结构化数据。</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构建知识图谱的关键是如何获取领域知识。</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实体识别是从半结构化数据或非结构化数据中获取知识的重要方法</a:t>
            </a:r>
            <a:r>
              <a:rPr lang="zh-CN" altLang="en-US" dirty="0">
                <a:latin typeface="宋体" panose="02010600030101010101" pitchFamily="2" charset="-122"/>
                <a:ea typeface="宋体" panose="02010600030101010101" pitchFamily="2" charset="-122"/>
              </a:rPr>
              <a:t>。</a:t>
            </a:r>
          </a:p>
        </p:txBody>
      </p:sp>
      <p:sp>
        <p:nvSpPr>
          <p:cNvPr id="8" name="圆柱形 7"/>
          <p:cNvSpPr/>
          <p:nvPr/>
        </p:nvSpPr>
        <p:spPr>
          <a:xfrm>
            <a:off x="1066800" y="3449598"/>
            <a:ext cx="1828800" cy="1899675"/>
          </a:xfrm>
          <a:prstGeom prst="can">
            <a:avLst/>
          </a:prstGeom>
          <a:solidFill>
            <a:schemeClr val="accent3">
              <a:lumMod val="65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关系型数据库</a:t>
            </a:r>
            <a:endParaRPr lang="en-US" altLang="zh-CN" dirty="0">
              <a:solidFill>
                <a:schemeClr val="tx1"/>
              </a:solidFill>
              <a:latin typeface="宋体" panose="02010600030101010101" pitchFamily="2" charset="-122"/>
              <a:ea typeface="宋体" panose="02010600030101010101" pitchFamily="2" charset="-122"/>
            </a:endParaRPr>
          </a:p>
          <a:p>
            <a:pPr algn="ctr"/>
            <a:r>
              <a:rPr lang="en-US" altLang="zh-CN" dirty="0">
                <a:solidFill>
                  <a:schemeClr val="tx1"/>
                </a:solidFill>
                <a:latin typeface="宋体" panose="02010600030101010101" pitchFamily="2" charset="-122"/>
                <a:ea typeface="宋体" panose="02010600030101010101" pitchFamily="2" charset="-122"/>
              </a:rPr>
              <a:t>...</a:t>
            </a:r>
          </a:p>
          <a:p>
            <a:pPr algn="ctr"/>
            <a:endParaRPr lang="zh-CN" altLang="en-US" dirty="0">
              <a:solidFill>
                <a:schemeClr val="tx1"/>
              </a:solidFill>
              <a:latin typeface="宋体" panose="02010600030101010101" pitchFamily="2" charset="-122"/>
              <a:ea typeface="宋体" panose="02010600030101010101" pitchFamily="2" charset="-122"/>
            </a:endParaRPr>
          </a:p>
        </p:txBody>
      </p:sp>
      <p:sp>
        <p:nvSpPr>
          <p:cNvPr id="9" name="文本框 8"/>
          <p:cNvSpPr txBox="1"/>
          <p:nvPr/>
        </p:nvSpPr>
        <p:spPr>
          <a:xfrm>
            <a:off x="1066800" y="5506998"/>
            <a:ext cx="1828800"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结构化数据</a:t>
            </a:r>
          </a:p>
        </p:txBody>
      </p:sp>
      <p:sp>
        <p:nvSpPr>
          <p:cNvPr id="11" name="圆柱形 10"/>
          <p:cNvSpPr/>
          <p:nvPr/>
        </p:nvSpPr>
        <p:spPr>
          <a:xfrm>
            <a:off x="3657600" y="3449598"/>
            <a:ext cx="1828800" cy="1899675"/>
          </a:xfrm>
          <a:prstGeom prst="can">
            <a:avLst/>
          </a:prstGeom>
          <a:solidFill>
            <a:schemeClr val="accent3">
              <a:lumMod val="65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宋体" panose="02010600030101010101" pitchFamily="2" charset="-122"/>
                <a:ea typeface="宋体" panose="02010600030101010101" pitchFamily="2" charset="-122"/>
              </a:rPr>
              <a:t>XML</a:t>
            </a:r>
          </a:p>
          <a:p>
            <a:pPr algn="ctr"/>
            <a:r>
              <a:rPr lang="en-US" altLang="zh-CN" dirty="0">
                <a:solidFill>
                  <a:schemeClr val="tx1"/>
                </a:solidFill>
                <a:latin typeface="宋体" panose="02010600030101010101" pitchFamily="2" charset="-122"/>
                <a:ea typeface="宋体" panose="02010600030101010101" pitchFamily="2" charset="-122"/>
              </a:rPr>
              <a:t>JSON</a:t>
            </a:r>
          </a:p>
          <a:p>
            <a:pPr algn="ctr"/>
            <a:r>
              <a:rPr lang="en-US" altLang="zh-CN" dirty="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12" name="文本框 11"/>
          <p:cNvSpPr txBox="1"/>
          <p:nvPr/>
        </p:nvSpPr>
        <p:spPr>
          <a:xfrm>
            <a:off x="3657600" y="5506998"/>
            <a:ext cx="1828800"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半结构化数据</a:t>
            </a:r>
          </a:p>
        </p:txBody>
      </p:sp>
      <p:sp>
        <p:nvSpPr>
          <p:cNvPr id="13" name="圆柱形 12"/>
          <p:cNvSpPr/>
          <p:nvPr/>
        </p:nvSpPr>
        <p:spPr>
          <a:xfrm>
            <a:off x="6248400" y="3449598"/>
            <a:ext cx="1828800" cy="1899675"/>
          </a:xfrm>
          <a:prstGeom prst="can">
            <a:avLst/>
          </a:prstGeom>
          <a:solidFill>
            <a:schemeClr val="accent3">
              <a:lumMod val="65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文本</a:t>
            </a:r>
            <a:endParaRPr lang="en-US" altLang="zh-CN" dirty="0">
              <a:solidFill>
                <a:schemeClr val="tx1"/>
              </a:solidFill>
              <a:latin typeface="宋体" panose="02010600030101010101" pitchFamily="2" charset="-122"/>
              <a:ea typeface="宋体" panose="02010600030101010101" pitchFamily="2" charset="-122"/>
            </a:endParaRPr>
          </a:p>
          <a:p>
            <a:pPr algn="ctr"/>
            <a:r>
              <a:rPr lang="zh-CN" altLang="en-US" dirty="0">
                <a:solidFill>
                  <a:schemeClr val="tx1"/>
                </a:solidFill>
                <a:latin typeface="宋体" panose="02010600030101010101" pitchFamily="2" charset="-122"/>
                <a:ea typeface="宋体" panose="02010600030101010101" pitchFamily="2" charset="-122"/>
              </a:rPr>
              <a:t>图片</a:t>
            </a:r>
            <a:endParaRPr lang="en-US" altLang="zh-CN" dirty="0">
              <a:solidFill>
                <a:schemeClr val="tx1"/>
              </a:solidFill>
              <a:latin typeface="宋体" panose="02010600030101010101" pitchFamily="2" charset="-122"/>
              <a:ea typeface="宋体" panose="02010600030101010101" pitchFamily="2" charset="-122"/>
            </a:endParaRPr>
          </a:p>
          <a:p>
            <a:pPr algn="ctr"/>
            <a:r>
              <a:rPr lang="en-US" altLang="zh-CN" dirty="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14" name="文本框 13"/>
          <p:cNvSpPr txBox="1"/>
          <p:nvPr/>
        </p:nvSpPr>
        <p:spPr>
          <a:xfrm>
            <a:off x="6248400" y="5506998"/>
            <a:ext cx="1828800" cy="369332"/>
          </a:xfrm>
          <a:prstGeom prst="rect">
            <a:avLst/>
          </a:prstGeom>
          <a:noFill/>
        </p:spPr>
        <p:txBody>
          <a:bodyPr wrap="square" rtlCol="0">
            <a:spAutoFit/>
          </a:bodyPr>
          <a:lstStyle/>
          <a:p>
            <a:pPr algn="ctr"/>
            <a:r>
              <a:rPr lang="zh-CN" altLang="en-US" dirty="0">
                <a:latin typeface="宋体" panose="02010600030101010101" pitchFamily="2" charset="-122"/>
                <a:ea typeface="宋体" panose="02010600030101010101" pitchFamily="2" charset="-122"/>
              </a:rPr>
              <a:t>非结构化数据</a:t>
            </a:r>
          </a:p>
        </p:txBody>
      </p:sp>
    </p:spTree>
    <p:extLst>
      <p:ext uri="{BB962C8B-B14F-4D97-AF65-F5344CB8AC3E}">
        <p14:creationId xmlns:p14="http://schemas.microsoft.com/office/powerpoint/2010/main" val="180466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舆情监控</a:t>
            </a:r>
            <a:r>
              <a:rPr lang="en-US" altLang="zh-Hans" dirty="0"/>
              <a:t>---</a:t>
            </a:r>
            <a:r>
              <a:rPr lang="en-US" altLang="zh-CN" dirty="0"/>
              <a:t>R-Energy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30</a:t>
            </a:fld>
            <a:endParaRPr lang="en-US" altLang="zh-CN" dirty="0"/>
          </a:p>
        </p:txBody>
      </p:sp>
      <p:pic>
        <p:nvPicPr>
          <p:cNvPr id="4" name="图片 3">
            <a:extLst>
              <a:ext uri="{FF2B5EF4-FFF2-40B4-BE49-F238E27FC236}">
                <a16:creationId xmlns:a16="http://schemas.microsoft.com/office/drawing/2014/main" id="{C0058B45-F0F2-BB47-B860-2B580FBC2E2E}"/>
              </a:ext>
            </a:extLst>
          </p:cNvPr>
          <p:cNvPicPr>
            <a:picLocks noChangeAspect="1"/>
          </p:cNvPicPr>
          <p:nvPr/>
        </p:nvPicPr>
        <p:blipFill>
          <a:blip r:embed="rId3"/>
          <a:stretch>
            <a:fillRect/>
          </a:stretch>
        </p:blipFill>
        <p:spPr>
          <a:xfrm>
            <a:off x="0" y="1600200"/>
            <a:ext cx="3877384" cy="3697069"/>
          </a:xfrm>
          <a:prstGeom prst="rect">
            <a:avLst/>
          </a:prstGeom>
        </p:spPr>
      </p:pic>
      <p:pic>
        <p:nvPicPr>
          <p:cNvPr id="5" name="图片 4">
            <a:extLst>
              <a:ext uri="{FF2B5EF4-FFF2-40B4-BE49-F238E27FC236}">
                <a16:creationId xmlns:a16="http://schemas.microsoft.com/office/drawing/2014/main" id="{3662351F-F894-854E-99A4-0AC33C2135CA}"/>
              </a:ext>
            </a:extLst>
          </p:cNvPr>
          <p:cNvPicPr>
            <a:picLocks noChangeAspect="1"/>
          </p:cNvPicPr>
          <p:nvPr/>
        </p:nvPicPr>
        <p:blipFill>
          <a:blip r:embed="rId4"/>
          <a:stretch>
            <a:fillRect/>
          </a:stretch>
        </p:blipFill>
        <p:spPr>
          <a:xfrm>
            <a:off x="3877384" y="1282337"/>
            <a:ext cx="4625266" cy="4757417"/>
          </a:xfrm>
          <a:prstGeom prst="rect">
            <a:avLst/>
          </a:prstGeom>
        </p:spPr>
      </p:pic>
      <p:sp>
        <p:nvSpPr>
          <p:cNvPr id="6" name="文本框 5">
            <a:extLst>
              <a:ext uri="{FF2B5EF4-FFF2-40B4-BE49-F238E27FC236}">
                <a16:creationId xmlns:a16="http://schemas.microsoft.com/office/drawing/2014/main" id="{4337B3F9-CD77-414F-9ADC-5D17C2AE9F95}"/>
              </a:ext>
            </a:extLst>
          </p:cNvPr>
          <p:cNvSpPr txBox="1"/>
          <p:nvPr/>
        </p:nvSpPr>
        <p:spPr>
          <a:xfrm>
            <a:off x="228600" y="5297269"/>
            <a:ext cx="5562600" cy="646331"/>
          </a:xfrm>
          <a:prstGeom prst="rect">
            <a:avLst/>
          </a:prstGeom>
          <a:noFill/>
        </p:spPr>
        <p:txBody>
          <a:bodyPr wrap="square" rtlCol="0">
            <a:spAutoFit/>
          </a:bodyPr>
          <a:lstStyle/>
          <a:p>
            <a:r>
              <a:rPr kumimoji="1" lang="en-US" altLang="zh-CN" dirty="0"/>
              <a:t>R-Energy</a:t>
            </a:r>
            <a:r>
              <a:rPr kumimoji="1" lang="zh-CN" altLang="en-US" dirty="0"/>
              <a:t>的断崖式下跌对应着</a:t>
            </a:r>
            <a:endParaRPr kumimoji="1" lang="en-US" altLang="zh-CN" dirty="0"/>
          </a:p>
          <a:p>
            <a:r>
              <a:rPr kumimoji="1" lang="zh-CN" altLang="en-US" dirty="0"/>
              <a:t>重大事件的发生</a:t>
            </a:r>
          </a:p>
        </p:txBody>
      </p:sp>
      <p:sp>
        <p:nvSpPr>
          <p:cNvPr id="7" name="矩形 6"/>
          <p:cNvSpPr/>
          <p:nvPr/>
        </p:nvSpPr>
        <p:spPr>
          <a:xfrm>
            <a:off x="3928184" y="5207000"/>
            <a:ext cx="4733216" cy="7620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37000" y="4102100"/>
            <a:ext cx="4733216" cy="5334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2667000" y="2895600"/>
            <a:ext cx="1261184" cy="13716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378200" y="4635500"/>
            <a:ext cx="558800" cy="9849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50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舆情预测</a:t>
            </a:r>
            <a:r>
              <a:rPr lang="en-US" altLang="zh-Hans" dirty="0"/>
              <a:t>---</a:t>
            </a:r>
            <a:r>
              <a:rPr lang="en-US" altLang="zh-CN" dirty="0"/>
              <a:t>R-Energy</a:t>
            </a:r>
            <a:endParaRPr lang="zh-CN" altLang="en-US" dirty="0"/>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31</a:t>
            </a:fld>
            <a:endParaRPr lang="en-US" altLang="zh-CN" dirty="0"/>
          </a:p>
        </p:txBody>
      </p:sp>
      <p:pic>
        <p:nvPicPr>
          <p:cNvPr id="6" name="图片 5">
            <a:extLst>
              <a:ext uri="{FF2B5EF4-FFF2-40B4-BE49-F238E27FC236}">
                <a16:creationId xmlns:a16="http://schemas.microsoft.com/office/drawing/2014/main" id="{A6FC5CCB-E969-5A42-AC89-644202C11633}"/>
              </a:ext>
            </a:extLst>
          </p:cNvPr>
          <p:cNvPicPr>
            <a:picLocks noChangeAspect="1"/>
          </p:cNvPicPr>
          <p:nvPr/>
        </p:nvPicPr>
        <p:blipFill>
          <a:blip r:embed="rId3"/>
          <a:stretch>
            <a:fillRect/>
          </a:stretch>
        </p:blipFill>
        <p:spPr>
          <a:xfrm>
            <a:off x="1828800" y="1752600"/>
            <a:ext cx="5105400" cy="2304148"/>
          </a:xfrm>
          <a:prstGeom prst="rect">
            <a:avLst/>
          </a:prstGeom>
        </p:spPr>
      </p:pic>
      <p:sp>
        <p:nvSpPr>
          <p:cNvPr id="8" name="文本框 7">
            <a:extLst>
              <a:ext uri="{FF2B5EF4-FFF2-40B4-BE49-F238E27FC236}">
                <a16:creationId xmlns:a16="http://schemas.microsoft.com/office/drawing/2014/main" id="{DF626B8F-6D84-3047-8593-08EA5FA4FAB1}"/>
              </a:ext>
            </a:extLst>
          </p:cNvPr>
          <p:cNvSpPr txBox="1"/>
          <p:nvPr/>
        </p:nvSpPr>
        <p:spPr>
          <a:xfrm>
            <a:off x="1447800" y="4495800"/>
            <a:ext cx="3048000" cy="1200329"/>
          </a:xfrm>
          <a:prstGeom prst="rect">
            <a:avLst/>
          </a:prstGeom>
          <a:noFill/>
        </p:spPr>
        <p:txBody>
          <a:bodyPr wrap="square" rtlCol="0">
            <a:spAutoFit/>
          </a:bodyPr>
          <a:lstStyle/>
          <a:p>
            <a:r>
              <a:rPr kumimoji="1" lang="zh-CN" altLang="en-US" dirty="0"/>
              <a:t>一周趋势规律：</a:t>
            </a:r>
            <a:endParaRPr kumimoji="1" lang="en-US" altLang="zh-CN" dirty="0"/>
          </a:p>
          <a:p>
            <a:endParaRPr kumimoji="1" lang="en-US" altLang="zh-CN" dirty="0"/>
          </a:p>
          <a:p>
            <a:r>
              <a:rPr kumimoji="1" lang="zh-CN" altLang="en-US" dirty="0"/>
              <a:t>回复网络</a:t>
            </a:r>
            <a:r>
              <a:rPr kumimoji="1" lang="zh-Hans" altLang="en-US" dirty="0"/>
              <a:t>：</a:t>
            </a:r>
            <a:r>
              <a:rPr kumimoji="1" lang="zh-CN" altLang="en-US" dirty="0"/>
              <a:t>“−−−</a:t>
            </a:r>
            <a:r>
              <a:rPr kumimoji="1" lang="en-US" altLang="zh-CN" dirty="0"/>
              <a:t>+−+−”</a:t>
            </a:r>
          </a:p>
          <a:p>
            <a:r>
              <a:rPr kumimoji="1" lang="zh-CN" altLang="en-US" dirty="0"/>
              <a:t>转推网络：“−−−</a:t>
            </a:r>
            <a:r>
              <a:rPr kumimoji="1" lang="en-US" altLang="zh-CN" dirty="0"/>
              <a:t>+++−”</a:t>
            </a:r>
            <a:endParaRPr kumimoji="1" lang="zh-CN" altLang="en-US" dirty="0"/>
          </a:p>
        </p:txBody>
      </p:sp>
      <p:sp>
        <p:nvSpPr>
          <p:cNvPr id="9" name="文本框 8">
            <a:extLst>
              <a:ext uri="{FF2B5EF4-FFF2-40B4-BE49-F238E27FC236}">
                <a16:creationId xmlns:a16="http://schemas.microsoft.com/office/drawing/2014/main" id="{0C45D18D-B283-0D42-A613-095390290FCB}"/>
              </a:ext>
            </a:extLst>
          </p:cNvPr>
          <p:cNvSpPr txBox="1"/>
          <p:nvPr/>
        </p:nvSpPr>
        <p:spPr>
          <a:xfrm>
            <a:off x="5105400" y="4772798"/>
            <a:ext cx="3783012" cy="646331"/>
          </a:xfrm>
          <a:prstGeom prst="rect">
            <a:avLst/>
          </a:prstGeom>
          <a:noFill/>
        </p:spPr>
        <p:txBody>
          <a:bodyPr wrap="square" rtlCol="0">
            <a:spAutoFit/>
          </a:bodyPr>
          <a:lstStyle/>
          <a:p>
            <a:r>
              <a:rPr kumimoji="1" lang="zh-CN" altLang="en-US" dirty="0"/>
              <a:t>大多数人不喜欢在周六使用</a:t>
            </a:r>
            <a:r>
              <a:rPr kumimoji="1" lang="en-US" altLang="zh-CN" dirty="0"/>
              <a:t>tweet</a:t>
            </a:r>
            <a:r>
              <a:rPr kumimoji="1" lang="zh-CN" altLang="en-US" dirty="0"/>
              <a:t>，而喜欢在周日和周一使用</a:t>
            </a:r>
          </a:p>
        </p:txBody>
      </p:sp>
      <p:sp>
        <p:nvSpPr>
          <p:cNvPr id="10" name="右箭头 9">
            <a:extLst>
              <a:ext uri="{FF2B5EF4-FFF2-40B4-BE49-F238E27FC236}">
                <a16:creationId xmlns:a16="http://schemas.microsoft.com/office/drawing/2014/main" id="{9D24D14A-CB1C-C14E-A354-A35F1E1B2292}"/>
              </a:ext>
            </a:extLst>
          </p:cNvPr>
          <p:cNvSpPr/>
          <p:nvPr/>
        </p:nvSpPr>
        <p:spPr>
          <a:xfrm>
            <a:off x="4038600" y="4772798"/>
            <a:ext cx="914400"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0140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R-Energ</a:t>
            </a:r>
            <a:r>
              <a:rPr lang="en-US" altLang="zh-Hans" dirty="0"/>
              <a:t>y---</a:t>
            </a:r>
            <a:r>
              <a:rPr lang="zh-CN" altLang="en-US" dirty="0"/>
              <a:t>优势</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32</a:t>
            </a:fld>
            <a:endParaRPr lang="en-US" altLang="zh-CN" dirty="0"/>
          </a:p>
        </p:txBody>
      </p:sp>
      <p:sp>
        <p:nvSpPr>
          <p:cNvPr id="4" name="Content Placeholder 3">
            <a:extLst>
              <a:ext uri="{FF2B5EF4-FFF2-40B4-BE49-F238E27FC236}">
                <a16:creationId xmlns:a16="http://schemas.microsoft.com/office/drawing/2014/main" id="{64B1060A-F8DD-AE4E-9EE8-D575909A2D2D}"/>
              </a:ext>
            </a:extLst>
          </p:cNvPr>
          <p:cNvSpPr>
            <a:spLocks noGrp="1"/>
          </p:cNvSpPr>
          <p:nvPr>
            <p:ph idx="1"/>
          </p:nvPr>
        </p:nvSpPr>
        <p:spPr>
          <a:xfrm>
            <a:off x="481805" y="1752600"/>
            <a:ext cx="8229600" cy="4525963"/>
          </a:xfrm>
        </p:spPr>
        <p:txBody>
          <a:bodyPr/>
          <a:lstStyle/>
          <a:p>
            <a:r>
              <a:rPr kumimoji="1" lang="zh-CN" altLang="en-US" sz="2400" dirty="0"/>
              <a:t>采用数学方法很好的度量了</a:t>
            </a:r>
            <a:r>
              <a:rPr kumimoji="1" lang="en-US" altLang="zh-CN" sz="2400" dirty="0"/>
              <a:t>Graph</a:t>
            </a:r>
            <a:r>
              <a:rPr kumimoji="1" lang="zh-Hans" altLang="en-US" sz="2400" dirty="0"/>
              <a:t> </a:t>
            </a:r>
            <a:r>
              <a:rPr kumimoji="1" lang="en-US" altLang="zh-Hans" sz="2400" dirty="0"/>
              <a:t>Energy</a:t>
            </a:r>
          </a:p>
          <a:p>
            <a:endParaRPr kumimoji="1" lang="en-US" altLang="zh-CN" sz="2400" dirty="0"/>
          </a:p>
          <a:p>
            <a:r>
              <a:rPr kumimoji="1" lang="zh-CN" altLang="en-US" sz="2400" dirty="0"/>
              <a:t>适用于大型网络</a:t>
            </a:r>
            <a:endParaRPr kumimoji="1" lang="en-US" altLang="zh-CN" sz="2400" dirty="0"/>
          </a:p>
          <a:p>
            <a:endParaRPr kumimoji="1" lang="en-US" altLang="zh-CN" sz="2400" dirty="0"/>
          </a:p>
          <a:p>
            <a:r>
              <a:rPr kumimoji="1" lang="zh-CN" altLang="en-US" sz="2400" dirty="0"/>
              <a:t>可以做到实时计算</a:t>
            </a:r>
            <a:endParaRPr kumimoji="1" lang="en-US" altLang="zh-CN" sz="2400" dirty="0"/>
          </a:p>
          <a:p>
            <a:endParaRPr kumimoji="1" lang="en-US" altLang="zh-CN" sz="2400" dirty="0"/>
          </a:p>
          <a:p>
            <a:r>
              <a:rPr kumimoji="1" lang="zh-CN" altLang="en-US" sz="2400" dirty="0"/>
              <a:t>能够用于动态网络的舆情监控与预测</a:t>
            </a:r>
            <a:endParaRPr kumimoji="1" lang="en-US" altLang="zh-CN" sz="2400" dirty="0"/>
          </a:p>
          <a:p>
            <a:endParaRPr kumimoji="1" lang="en-US" altLang="zh-CN" sz="2400" dirty="0"/>
          </a:p>
          <a:p>
            <a:endParaRPr kumimoji="1" lang="zh-CN" altLang="en-US" sz="2400" dirty="0"/>
          </a:p>
        </p:txBody>
      </p:sp>
    </p:spTree>
    <p:extLst>
      <p:ext uri="{BB962C8B-B14F-4D97-AF65-F5344CB8AC3E}">
        <p14:creationId xmlns:p14="http://schemas.microsoft.com/office/powerpoint/2010/main" val="8514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结论</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33</a:t>
            </a:fld>
            <a:endParaRPr lang="en-US" altLang="zh-CN" dirty="0"/>
          </a:p>
        </p:txBody>
      </p:sp>
      <p:sp>
        <p:nvSpPr>
          <p:cNvPr id="4" name="内容占位符 3"/>
          <p:cNvSpPr>
            <a:spLocks noGrp="1"/>
          </p:cNvSpPr>
          <p:nvPr>
            <p:ph idx="1"/>
          </p:nvPr>
        </p:nvSpPr>
        <p:spPr>
          <a:xfrm>
            <a:off x="513425" y="1752600"/>
            <a:ext cx="8229600" cy="4191000"/>
          </a:xfrm>
        </p:spPr>
        <p:txBody>
          <a:bodyPr/>
          <a:lstStyle/>
          <a:p>
            <a:r>
              <a:rPr lang="zh-CN" altLang="en-US" sz="2400" dirty="0">
                <a:latin typeface="+mn-ea"/>
              </a:rPr>
              <a:t>实体识别和关系提取是知识图谱构建的重要步骤</a:t>
            </a:r>
            <a:endParaRPr lang="en-US" altLang="zh-CN" sz="2400" dirty="0">
              <a:latin typeface="+mn-ea"/>
            </a:endParaRPr>
          </a:p>
          <a:p>
            <a:endParaRPr lang="en-US" altLang="zh-CN" sz="2400" dirty="0">
              <a:latin typeface="+mn-ea"/>
            </a:endParaRPr>
          </a:p>
          <a:p>
            <a:r>
              <a:rPr lang="zh-CN" altLang="en-US" sz="2400" dirty="0">
                <a:latin typeface="+mn-ea"/>
              </a:rPr>
              <a:t>利用启发式规则和</a:t>
            </a:r>
            <a:r>
              <a:rPr lang="en-US" altLang="zh-CN" sz="2400" dirty="0">
                <a:latin typeface="+mn-ea"/>
              </a:rPr>
              <a:t>KNN</a:t>
            </a:r>
            <a:r>
              <a:rPr lang="zh-CN" altLang="en-US" sz="2400" dirty="0">
                <a:latin typeface="+mn-ea"/>
              </a:rPr>
              <a:t>的实体识别可以达到较好的效果</a:t>
            </a:r>
            <a:endParaRPr lang="en-US" altLang="zh-CN" sz="2400" dirty="0">
              <a:latin typeface="+mn-ea"/>
            </a:endParaRPr>
          </a:p>
          <a:p>
            <a:endParaRPr lang="en-US" altLang="zh-CN" sz="2400" dirty="0">
              <a:latin typeface="+mn-ea"/>
            </a:endParaRPr>
          </a:p>
          <a:p>
            <a:r>
              <a:rPr lang="zh-CN" altLang="en-US" sz="2400" dirty="0">
                <a:latin typeface="+mn-ea"/>
              </a:rPr>
              <a:t>利用语句的词法、句法、语义等信息可以得到实体间的关系</a:t>
            </a:r>
            <a:endParaRPr lang="en-US" altLang="zh-CN" sz="2400" dirty="0">
              <a:latin typeface="+mn-ea"/>
            </a:endParaRPr>
          </a:p>
          <a:p>
            <a:endParaRPr lang="en-US" altLang="zh-CN" sz="2400" dirty="0">
              <a:latin typeface="+mn-ea"/>
            </a:endParaRPr>
          </a:p>
          <a:p>
            <a:r>
              <a:rPr lang="zh-CN" altLang="en-US" sz="2400" dirty="0">
                <a:latin typeface="+mn-ea"/>
              </a:rPr>
              <a:t>通过计算</a:t>
            </a:r>
            <a:r>
              <a:rPr lang="en-US" altLang="zh-CN" sz="2400" dirty="0">
                <a:latin typeface="+mn-ea"/>
              </a:rPr>
              <a:t>R-Energy</a:t>
            </a:r>
            <a:r>
              <a:rPr lang="zh-CN" altLang="en-US" sz="2400" dirty="0">
                <a:latin typeface="+mn-ea"/>
              </a:rPr>
              <a:t>可以实现实时舆情监控，从而达到事件检测的目的</a:t>
            </a:r>
            <a:endParaRPr lang="en-US" altLang="zh-CN" sz="2400" dirty="0">
              <a:latin typeface="+mn-ea"/>
            </a:endParaRPr>
          </a:p>
          <a:p>
            <a:endParaRPr lang="en-US" altLang="zh-CN" sz="2400" dirty="0">
              <a:latin typeface="+mn-ea"/>
            </a:endParaRPr>
          </a:p>
          <a:p>
            <a:endParaRPr lang="en-US" altLang="zh-CN" sz="2400" dirty="0">
              <a:latin typeface="+mn-ea"/>
            </a:endParaRPr>
          </a:p>
          <a:p>
            <a:endParaRPr lang="en-US" altLang="zh-CN" dirty="0"/>
          </a:p>
          <a:p>
            <a:endParaRPr lang="zh-CN" altLang="en-US" dirty="0"/>
          </a:p>
        </p:txBody>
      </p:sp>
    </p:spTree>
    <p:extLst>
      <p:ext uri="{BB962C8B-B14F-4D97-AF65-F5344CB8AC3E}">
        <p14:creationId xmlns:p14="http://schemas.microsoft.com/office/powerpoint/2010/main" val="304704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实体识别</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4</a:t>
            </a:fld>
            <a:endParaRPr lang="en-US" altLang="zh-CN" dirty="0"/>
          </a:p>
        </p:txBody>
      </p:sp>
      <p:sp>
        <p:nvSpPr>
          <p:cNvPr id="39" name="文本框 38">
            <a:extLst>
              <a:ext uri="{FF2B5EF4-FFF2-40B4-BE49-F238E27FC236}">
                <a16:creationId xmlns:a16="http://schemas.microsoft.com/office/drawing/2014/main" id="{04F31193-AAC2-8D43-805D-B7F5FE77FB3D}"/>
              </a:ext>
            </a:extLst>
          </p:cNvPr>
          <p:cNvSpPr txBox="1"/>
          <p:nvPr/>
        </p:nvSpPr>
        <p:spPr>
          <a:xfrm>
            <a:off x="1720055" y="4419034"/>
            <a:ext cx="914400" cy="369332"/>
          </a:xfrm>
          <a:prstGeom prst="rect">
            <a:avLst/>
          </a:prstGeom>
          <a:noFill/>
        </p:spPr>
        <p:txBody>
          <a:bodyPr wrap="square" rtlCol="0">
            <a:spAutoFit/>
          </a:bodyPr>
          <a:lstStyle/>
          <a:p>
            <a:r>
              <a:rPr kumimoji="1" lang="en-US" altLang="zh-Hans" dirty="0"/>
              <a:t>PER</a:t>
            </a:r>
            <a:endParaRPr kumimoji="1" lang="zh-CN" altLang="en-US" dirty="0"/>
          </a:p>
        </p:txBody>
      </p:sp>
      <p:sp>
        <p:nvSpPr>
          <p:cNvPr id="41" name="文本框 1">
            <a:extLst>
              <a:ext uri="{FF2B5EF4-FFF2-40B4-BE49-F238E27FC236}">
                <a16:creationId xmlns:a16="http://schemas.microsoft.com/office/drawing/2014/main" id="{BF30280D-2FD6-6540-AC29-25FD5013ECE4}"/>
              </a:ext>
            </a:extLst>
          </p:cNvPr>
          <p:cNvSpPr txBox="1"/>
          <p:nvPr/>
        </p:nvSpPr>
        <p:spPr>
          <a:xfrm>
            <a:off x="3736598" y="4419034"/>
            <a:ext cx="9144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Hans" dirty="0"/>
              <a:t>LOC</a:t>
            </a:r>
            <a:endParaRPr kumimoji="1" lang="zh-CN" altLang="en-US" dirty="0"/>
          </a:p>
        </p:txBody>
      </p:sp>
      <p:sp>
        <p:nvSpPr>
          <p:cNvPr id="42" name="文本框 1">
            <a:extLst>
              <a:ext uri="{FF2B5EF4-FFF2-40B4-BE49-F238E27FC236}">
                <a16:creationId xmlns:a16="http://schemas.microsoft.com/office/drawing/2014/main" id="{BF30280D-2FD6-6540-AC29-25FD5013ECE4}"/>
              </a:ext>
            </a:extLst>
          </p:cNvPr>
          <p:cNvSpPr txBox="1"/>
          <p:nvPr/>
        </p:nvSpPr>
        <p:spPr>
          <a:xfrm>
            <a:off x="5830096" y="4389632"/>
            <a:ext cx="9144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Hans" dirty="0"/>
              <a:t>ORG</a:t>
            </a:r>
            <a:endParaRPr kumimoji="1" lang="zh-CN" altLang="en-US" dirty="0"/>
          </a:p>
        </p:txBody>
      </p:sp>
      <p:sp>
        <p:nvSpPr>
          <p:cNvPr id="43" name="文本框 42">
            <a:extLst>
              <a:ext uri="{FF2B5EF4-FFF2-40B4-BE49-F238E27FC236}">
                <a16:creationId xmlns:a16="http://schemas.microsoft.com/office/drawing/2014/main" id="{B3AAB8A3-1EB3-0A4B-B5E2-7F7ABBF4B336}"/>
              </a:ext>
            </a:extLst>
          </p:cNvPr>
          <p:cNvSpPr txBox="1"/>
          <p:nvPr/>
        </p:nvSpPr>
        <p:spPr>
          <a:xfrm>
            <a:off x="939005" y="2515488"/>
            <a:ext cx="7629801" cy="523220"/>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习近平马英九在新加坡</a:t>
            </a:r>
            <a:r>
              <a:rPr lang="zh-Hans" altLang="en-US" sz="2800" dirty="0">
                <a:latin typeface="宋体" panose="02010600030101010101" pitchFamily="2" charset="-122"/>
                <a:ea typeface="宋体" panose="02010600030101010101" pitchFamily="2" charset="-122"/>
              </a:rPr>
              <a:t>的</a:t>
            </a:r>
            <a:r>
              <a:rPr lang="zh-CN" altLang="en-US" sz="2800" dirty="0">
                <a:latin typeface="宋体" panose="02010600030101010101" pitchFamily="2" charset="-122"/>
                <a:ea typeface="宋体" panose="02010600030101010101" pitchFamily="2" charset="-122"/>
              </a:rPr>
              <a:t>香格里拉大酒店会面。</a:t>
            </a:r>
            <a:endParaRPr kumimoji="1" lang="zh-CN" altLang="en-US" sz="2800" dirty="0">
              <a:latin typeface="宋体" panose="02010600030101010101" pitchFamily="2" charset="-122"/>
              <a:ea typeface="宋体" panose="02010600030101010101" pitchFamily="2" charset="-122"/>
            </a:endParaRPr>
          </a:p>
        </p:txBody>
      </p:sp>
      <p:sp>
        <p:nvSpPr>
          <p:cNvPr id="4" name="矩形 3"/>
          <p:cNvSpPr/>
          <p:nvPr/>
        </p:nvSpPr>
        <p:spPr>
          <a:xfrm>
            <a:off x="939005" y="2492015"/>
            <a:ext cx="1143000"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120105" y="2491204"/>
            <a:ext cx="1028700"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091405" y="4342090"/>
            <a:ext cx="1878998"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a:off x="1362350" y="3015235"/>
            <a:ext cx="24330" cy="13268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2634455" y="2998460"/>
            <a:ext cx="13038" cy="134363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3514826" y="4314418"/>
            <a:ext cx="1108636" cy="523220"/>
          </a:xfrm>
          <a:prstGeom prst="rect">
            <a:avLst/>
          </a:prstGeom>
          <a:noFill/>
          <a:ln>
            <a:solidFill>
              <a:srgbClr val="01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542362" y="2514600"/>
            <a:ext cx="1054243" cy="523220"/>
          </a:xfrm>
          <a:prstGeom prst="rect">
            <a:avLst/>
          </a:prstGeom>
          <a:noFill/>
          <a:ln>
            <a:solidFill>
              <a:srgbClr val="01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p:cNvCxnSpPr/>
          <p:nvPr/>
        </p:nvCxnSpPr>
        <p:spPr>
          <a:xfrm>
            <a:off x="4056979" y="3026121"/>
            <a:ext cx="24330" cy="1326855"/>
          </a:xfrm>
          <a:prstGeom prst="straightConnector1">
            <a:avLst/>
          </a:prstGeom>
          <a:ln w="76200">
            <a:solidFill>
              <a:srgbClr val="01B0F0"/>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4964352" y="2491204"/>
            <a:ext cx="2451653" cy="5232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635860" y="4314418"/>
            <a:ext cx="1108636" cy="52322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p:cNvCxnSpPr/>
          <p:nvPr/>
        </p:nvCxnSpPr>
        <p:spPr>
          <a:xfrm>
            <a:off x="6190178" y="3037820"/>
            <a:ext cx="0" cy="129588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932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linds(horizontal)">
                                      <p:cBhvr>
                                        <p:cTn id="10" dur="500"/>
                                        <p:tgtEl>
                                          <p:spTgt spid="4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linds(horizontal)">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难点和挑战</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5</a:t>
            </a:fld>
            <a:endParaRPr lang="en-US" altLang="zh-CN" dirty="0"/>
          </a:p>
        </p:txBody>
      </p:sp>
      <p:sp>
        <p:nvSpPr>
          <p:cNvPr id="6" name="文本框 5"/>
          <p:cNvSpPr txBox="1"/>
          <p:nvPr/>
        </p:nvSpPr>
        <p:spPr>
          <a:xfrm>
            <a:off x="381000" y="1752600"/>
            <a:ext cx="8382000" cy="1477328"/>
          </a:xfrm>
          <a:prstGeom prst="rect">
            <a:avLst/>
          </a:prstGeom>
          <a:noFill/>
        </p:spPr>
        <p:txBody>
          <a:bodyPr wrap="square" rtlCol="0">
            <a:spAutoFit/>
          </a:bodyPr>
          <a:lstStyle/>
          <a:p>
            <a:pPr marL="285750" indent="-285750">
              <a:buFont typeface="Wingdings" panose="05000000000000000000" pitchFamily="2" charset="2"/>
              <a:buChar char="u"/>
            </a:pPr>
            <a:r>
              <a:rPr lang="zh-CN" altLang="en-US" dirty="0">
                <a:latin typeface="+mn-ea"/>
              </a:rPr>
              <a:t>命名实体类型多样</a:t>
            </a:r>
            <a:r>
              <a:rPr lang="en-US" altLang="zh-CN" dirty="0">
                <a:latin typeface="+mn-ea"/>
              </a:rPr>
              <a:t>,</a:t>
            </a:r>
            <a:r>
              <a:rPr lang="zh-CN" altLang="en-US" dirty="0">
                <a:latin typeface="+mn-ea"/>
              </a:rPr>
              <a:t>数量众多</a:t>
            </a:r>
            <a:r>
              <a:rPr lang="en-US" altLang="zh-CN" dirty="0">
                <a:latin typeface="+mn-ea"/>
              </a:rPr>
              <a:t>,</a:t>
            </a:r>
            <a:r>
              <a:rPr lang="zh-CN" altLang="en-US" dirty="0">
                <a:latin typeface="+mn-ea"/>
              </a:rPr>
              <a:t>不断有新的命名实体涌现</a:t>
            </a:r>
            <a:r>
              <a:rPr lang="en-US" altLang="zh-CN" dirty="0">
                <a:latin typeface="+mn-ea"/>
              </a:rPr>
              <a:t>,</a:t>
            </a:r>
            <a:r>
              <a:rPr lang="zh-CN" altLang="en-US" dirty="0">
                <a:latin typeface="+mn-ea"/>
              </a:rPr>
              <a:t>如新的人名、地名等。</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命名实体构成结构比较复杂</a:t>
            </a:r>
            <a:r>
              <a:rPr lang="en-US" altLang="zh-CN" dirty="0">
                <a:latin typeface="+mn-ea"/>
              </a:rPr>
              <a:t>,</a:t>
            </a:r>
            <a:r>
              <a:rPr lang="zh-CN" altLang="en-US" dirty="0">
                <a:latin typeface="+mn-ea"/>
              </a:rPr>
              <a:t>某些类型的命名实体词的长度没有一定的限制。</a:t>
            </a:r>
            <a:endParaRPr lang="en-US" altLang="zh-CN" dirty="0">
              <a:latin typeface="+mn-ea"/>
            </a:endParaRPr>
          </a:p>
          <a:p>
            <a:pPr marL="285750" indent="-285750">
              <a:buFont typeface="Wingdings" panose="05000000000000000000" pitchFamily="2" charset="2"/>
              <a:buChar char="u"/>
            </a:pPr>
            <a:endParaRPr lang="en-US" altLang="zh-CN" dirty="0">
              <a:latin typeface="+mn-ea"/>
            </a:endParaRPr>
          </a:p>
          <a:p>
            <a:pPr marL="285750" indent="-285750">
              <a:buFont typeface="Wingdings" panose="05000000000000000000" pitchFamily="2" charset="2"/>
              <a:buChar char="u"/>
            </a:pPr>
            <a:r>
              <a:rPr lang="zh-CN" altLang="en-US" dirty="0">
                <a:latin typeface="+mn-ea"/>
              </a:rPr>
              <a:t>在不同领域、场景下</a:t>
            </a:r>
            <a:r>
              <a:rPr lang="en-US" altLang="zh-CN" dirty="0">
                <a:latin typeface="+mn-ea"/>
              </a:rPr>
              <a:t>,</a:t>
            </a:r>
            <a:r>
              <a:rPr lang="zh-CN" altLang="en-US" dirty="0">
                <a:latin typeface="+mn-ea"/>
              </a:rPr>
              <a:t>命名实体的外延有差异，可能产生歧义。</a:t>
            </a:r>
          </a:p>
        </p:txBody>
      </p:sp>
      <p:sp>
        <p:nvSpPr>
          <p:cNvPr id="8" name="矩形 7"/>
          <p:cNvSpPr/>
          <p:nvPr/>
        </p:nvSpPr>
        <p:spPr>
          <a:xfrm>
            <a:off x="1905000" y="4343400"/>
            <a:ext cx="12954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苹 果</a:t>
            </a:r>
          </a:p>
        </p:txBody>
      </p:sp>
      <p:sp>
        <p:nvSpPr>
          <p:cNvPr id="22" name="矩形 21"/>
          <p:cNvSpPr/>
          <p:nvPr/>
        </p:nvSpPr>
        <p:spPr>
          <a:xfrm>
            <a:off x="4186394" y="3649028"/>
            <a:ext cx="1447800"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苹果</a:t>
            </a:r>
            <a:r>
              <a:rPr lang="en-US" altLang="zh-CN" dirty="0">
                <a:solidFill>
                  <a:schemeClr val="tx1"/>
                </a:solidFill>
                <a:latin typeface="宋体" panose="02010600030101010101" pitchFamily="2" charset="-122"/>
                <a:ea typeface="宋体" panose="02010600030101010101" pitchFamily="2" charset="-122"/>
              </a:rPr>
              <a:t>(</a:t>
            </a:r>
            <a:r>
              <a:rPr lang="zh-CN" altLang="en-US" dirty="0">
                <a:solidFill>
                  <a:schemeClr val="tx1"/>
                </a:solidFill>
                <a:latin typeface="宋体" panose="02010600030101010101" pitchFamily="2" charset="-122"/>
                <a:ea typeface="宋体" panose="02010600030101010101" pitchFamily="2" charset="-122"/>
              </a:rPr>
              <a:t>水果</a:t>
            </a:r>
            <a:r>
              <a:rPr lang="en-US" altLang="zh-CN" dirty="0">
                <a:solidFill>
                  <a:schemeClr val="tx1"/>
                </a:solidFill>
                <a:latin typeface="宋体" panose="02010600030101010101" pitchFamily="2" charset="-122"/>
                <a:ea typeface="宋体" panose="02010600030101010101" pitchFamily="2" charset="-122"/>
              </a:rPr>
              <a:t>)</a:t>
            </a:r>
            <a:endParaRPr lang="zh-CN" altLang="en-US" dirty="0">
              <a:solidFill>
                <a:schemeClr val="tx1"/>
              </a:solidFill>
              <a:latin typeface="宋体" panose="02010600030101010101" pitchFamily="2" charset="-122"/>
              <a:ea typeface="宋体" panose="02010600030101010101" pitchFamily="2" charset="-122"/>
            </a:endParaRPr>
          </a:p>
        </p:txBody>
      </p:sp>
      <p:sp>
        <p:nvSpPr>
          <p:cNvPr id="23" name="矩形 22"/>
          <p:cNvSpPr/>
          <p:nvPr/>
        </p:nvSpPr>
        <p:spPr>
          <a:xfrm>
            <a:off x="4178858" y="5174174"/>
            <a:ext cx="1472084" cy="53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苹果公司</a:t>
            </a:r>
          </a:p>
        </p:txBody>
      </p:sp>
      <p:sp>
        <p:nvSpPr>
          <p:cNvPr id="9" name="左大括号 8"/>
          <p:cNvSpPr/>
          <p:nvPr/>
        </p:nvSpPr>
        <p:spPr>
          <a:xfrm>
            <a:off x="3352800" y="3893538"/>
            <a:ext cx="673658" cy="154733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30811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技术框架</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6</a:t>
            </a:fld>
            <a:endParaRPr lang="en-US" altLang="zh-CN" dirty="0"/>
          </a:p>
        </p:txBody>
      </p:sp>
      <p:sp>
        <p:nvSpPr>
          <p:cNvPr id="5" name="矩形 4"/>
          <p:cNvSpPr/>
          <p:nvPr/>
        </p:nvSpPr>
        <p:spPr>
          <a:xfrm>
            <a:off x="3581400" y="4266363"/>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基于启发式</a:t>
            </a:r>
            <a:endParaRPr lang="en-US" altLang="zh-CN" b="1" dirty="0">
              <a:solidFill>
                <a:schemeClr val="tx1"/>
              </a:solidFill>
              <a:latin typeface="宋体" panose="02010600030101010101" pitchFamily="2" charset="-122"/>
              <a:ea typeface="宋体" panose="02010600030101010101" pitchFamily="2" charset="-122"/>
            </a:endParaRPr>
          </a:p>
          <a:p>
            <a:pPr algn="ctr"/>
            <a:r>
              <a:rPr lang="zh-CN" altLang="en-US" b="1" dirty="0">
                <a:solidFill>
                  <a:schemeClr val="tx1"/>
                </a:solidFill>
                <a:latin typeface="宋体" panose="02010600030101010101" pitchFamily="2" charset="-122"/>
                <a:ea typeface="宋体" panose="02010600030101010101" pitchFamily="2" charset="-122"/>
              </a:rPr>
              <a:t>规则筛选</a:t>
            </a:r>
          </a:p>
        </p:txBody>
      </p:sp>
      <p:sp>
        <p:nvSpPr>
          <p:cNvPr id="6" name="右箭头 5"/>
          <p:cNvSpPr/>
          <p:nvPr/>
        </p:nvSpPr>
        <p:spPr>
          <a:xfrm>
            <a:off x="5486400" y="4417926"/>
            <a:ext cx="990600" cy="611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477000" y="427055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基于</a:t>
            </a:r>
            <a:r>
              <a:rPr lang="en-US" altLang="zh-CN" b="1" dirty="0">
                <a:solidFill>
                  <a:schemeClr val="tx1"/>
                </a:solidFill>
                <a:latin typeface="宋体" panose="02010600030101010101" pitchFamily="2" charset="-122"/>
                <a:ea typeface="宋体" panose="02010600030101010101" pitchFamily="2" charset="-122"/>
              </a:rPr>
              <a:t>KNN</a:t>
            </a:r>
            <a:r>
              <a:rPr lang="zh-CN" altLang="en-US" b="1" dirty="0">
                <a:solidFill>
                  <a:schemeClr val="tx1"/>
                </a:solidFill>
                <a:latin typeface="宋体" panose="02010600030101010101" pitchFamily="2" charset="-122"/>
                <a:ea typeface="宋体" panose="02010600030101010101" pitchFamily="2" charset="-122"/>
              </a:rPr>
              <a:t>对实体筛选和分类</a:t>
            </a:r>
          </a:p>
        </p:txBody>
      </p:sp>
      <p:sp>
        <p:nvSpPr>
          <p:cNvPr id="22" name="矩形 21"/>
          <p:cNvSpPr/>
          <p:nvPr/>
        </p:nvSpPr>
        <p:spPr>
          <a:xfrm>
            <a:off x="685800" y="4268038"/>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分词及词性标注</a:t>
            </a:r>
          </a:p>
        </p:txBody>
      </p:sp>
      <p:sp>
        <p:nvSpPr>
          <p:cNvPr id="23" name="右箭头 22"/>
          <p:cNvSpPr/>
          <p:nvPr/>
        </p:nvSpPr>
        <p:spPr>
          <a:xfrm>
            <a:off x="2598336" y="4417925"/>
            <a:ext cx="990600" cy="61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85800" y="1981200"/>
            <a:ext cx="1905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宋体" panose="02010600030101010101" pitchFamily="2" charset="-122"/>
                <a:ea typeface="宋体" panose="02010600030101010101" pitchFamily="2" charset="-122"/>
              </a:rPr>
              <a:t>语料库</a:t>
            </a:r>
          </a:p>
        </p:txBody>
      </p:sp>
      <p:sp>
        <p:nvSpPr>
          <p:cNvPr id="25" name="右箭头 24"/>
          <p:cNvSpPr/>
          <p:nvPr/>
        </p:nvSpPr>
        <p:spPr>
          <a:xfrm rot="5400000">
            <a:off x="1067217" y="3389645"/>
            <a:ext cx="1142164" cy="61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808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22" grpId="0" animBg="1"/>
      <p:bldP spid="23"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KNN——</a:t>
            </a:r>
            <a:r>
              <a:rPr lang="zh-CN" altLang="en-US" dirty="0"/>
              <a:t>特征工程</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7</a:t>
            </a:fld>
            <a:endParaRPr lang="en-US" altLang="zh-CN" dirty="0"/>
          </a:p>
        </p:txBody>
      </p:sp>
      <p:pic>
        <p:nvPicPr>
          <p:cNvPr id="5" name="图片 4">
            <a:extLst>
              <a:ext uri="{FF2B5EF4-FFF2-40B4-BE49-F238E27FC236}">
                <a16:creationId xmlns:a16="http://schemas.microsoft.com/office/drawing/2014/main" id="{9B7603B3-3288-3245-B94A-0C003F86C38B}"/>
              </a:ext>
            </a:extLst>
          </p:cNvPr>
          <p:cNvPicPr>
            <a:picLocks noChangeAspect="1"/>
          </p:cNvPicPr>
          <p:nvPr/>
        </p:nvPicPr>
        <p:blipFill>
          <a:blip r:embed="rId3"/>
          <a:stretch>
            <a:fillRect/>
          </a:stretch>
        </p:blipFill>
        <p:spPr>
          <a:xfrm>
            <a:off x="1612502" y="1600200"/>
            <a:ext cx="5968205" cy="2341541"/>
          </a:xfrm>
          <a:prstGeom prst="rect">
            <a:avLst/>
          </a:prstGeom>
        </p:spPr>
      </p:pic>
      <p:sp>
        <p:nvSpPr>
          <p:cNvPr id="7" name="文本框 6">
            <a:extLst>
              <a:ext uri="{FF2B5EF4-FFF2-40B4-BE49-F238E27FC236}">
                <a16:creationId xmlns:a16="http://schemas.microsoft.com/office/drawing/2014/main" id="{C291FB79-AEDD-584B-ACA4-CE8AF5F8B6F4}"/>
              </a:ext>
            </a:extLst>
          </p:cNvPr>
          <p:cNvSpPr txBox="1"/>
          <p:nvPr/>
        </p:nvSpPr>
        <p:spPr>
          <a:xfrm>
            <a:off x="1510504" y="4191000"/>
            <a:ext cx="6172200" cy="227754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kumimoji="1" lang="en-US" altLang="zh-CN" sz="1600" dirty="0"/>
              <a:t>title</a:t>
            </a:r>
            <a:r>
              <a:rPr kumimoji="1" lang="zh-CN" altLang="en-US" sz="1600" dirty="0"/>
              <a:t>之间</a:t>
            </a:r>
            <a:r>
              <a:rPr kumimoji="1" lang="zh-CN" altLang="en-US" sz="1600" b="1" dirty="0"/>
              <a:t>词向量</a:t>
            </a:r>
            <a:r>
              <a:rPr kumimoji="1" lang="zh-CN" altLang="en-US" sz="1600" dirty="0"/>
              <a:t>的余弦相似度</a:t>
            </a:r>
            <a:endParaRPr kumimoji="1" lang="en-US" altLang="zh-CN" sz="1600" dirty="0"/>
          </a:p>
          <a:p>
            <a:pPr marL="285750" indent="-285750">
              <a:spcAft>
                <a:spcPts val="600"/>
              </a:spcAft>
              <a:buFont typeface="Arial" panose="020B0604020202020204" pitchFamily="34" charset="0"/>
              <a:buChar char="•"/>
            </a:pPr>
            <a:r>
              <a:rPr kumimoji="1" lang="en-US" altLang="zh-CN" sz="1600" dirty="0" err="1"/>
              <a:t>openTypeList</a:t>
            </a:r>
            <a:r>
              <a:rPr kumimoji="1" lang="zh-CN" altLang="en-US" sz="1600" dirty="0"/>
              <a:t>之间</a:t>
            </a:r>
            <a:r>
              <a:rPr kumimoji="1" lang="zh-CN" altLang="en-US" sz="1600" b="1" dirty="0"/>
              <a:t>词向量</a:t>
            </a:r>
            <a:r>
              <a:rPr kumimoji="1" lang="zh-CN" altLang="en-US" sz="1600" dirty="0"/>
              <a:t>的余弦相似度的平均值</a:t>
            </a:r>
            <a:endParaRPr kumimoji="1" lang="en-US" altLang="zh-CN" sz="1600" dirty="0"/>
          </a:p>
          <a:p>
            <a:pPr marL="285750" indent="-285750">
              <a:spcAft>
                <a:spcPts val="600"/>
              </a:spcAft>
              <a:buFont typeface="Arial" panose="020B0604020202020204" pitchFamily="34" charset="0"/>
              <a:buChar char="•"/>
            </a:pPr>
            <a:r>
              <a:rPr kumimoji="1" lang="en-US" altLang="zh-CN" sz="1600" dirty="0"/>
              <a:t>detail</a:t>
            </a:r>
            <a:r>
              <a:rPr kumimoji="1" lang="zh-CN" altLang="en-US" sz="1600" dirty="0"/>
              <a:t>之间比较</a:t>
            </a:r>
            <a:r>
              <a:rPr kumimoji="1" lang="zh-CN" altLang="en-US" sz="1600" b="1" dirty="0"/>
              <a:t>文档向量</a:t>
            </a:r>
            <a:r>
              <a:rPr kumimoji="1" lang="zh-CN" altLang="en-US" sz="1600" dirty="0"/>
              <a:t>的预选相似度</a:t>
            </a:r>
            <a:endParaRPr kumimoji="1" lang="en-US" altLang="zh-CN" sz="1600" dirty="0"/>
          </a:p>
          <a:p>
            <a:pPr marL="285750" indent="-285750">
              <a:spcAft>
                <a:spcPts val="600"/>
              </a:spcAft>
              <a:buFont typeface="Arial" panose="020B0604020202020204" pitchFamily="34" charset="0"/>
              <a:buChar char="•"/>
            </a:pPr>
            <a:r>
              <a:rPr kumimoji="1" lang="en-US" altLang="zh-CN" sz="1600" dirty="0" err="1"/>
              <a:t>baseInfoKeyList</a:t>
            </a:r>
            <a:r>
              <a:rPr kumimoji="1" lang="zh-CN" altLang="en-US" sz="1600" dirty="0"/>
              <a:t>之间的</a:t>
            </a:r>
            <a:r>
              <a:rPr kumimoji="1" lang="en-US" altLang="zh-CN" sz="1600" dirty="0"/>
              <a:t>IDF</a:t>
            </a:r>
            <a:r>
              <a:rPr kumimoji="1" lang="zh-CN" altLang="en-US" sz="1600" dirty="0"/>
              <a:t>值之和</a:t>
            </a:r>
            <a:endParaRPr kumimoji="1" lang="en-US" altLang="zh-CN" sz="1600" dirty="0"/>
          </a:p>
          <a:p>
            <a:pPr marL="285750" indent="-285750">
              <a:spcAft>
                <a:spcPts val="600"/>
              </a:spcAft>
              <a:buFont typeface="Arial" panose="020B0604020202020204" pitchFamily="34" charset="0"/>
              <a:buChar char="•"/>
            </a:pPr>
            <a:r>
              <a:rPr kumimoji="1" lang="zh-CN" altLang="en-US" sz="1600" dirty="0"/>
              <a:t>相同</a:t>
            </a:r>
            <a:r>
              <a:rPr kumimoji="1" lang="en-US" altLang="zh-CN" sz="1600" dirty="0" err="1"/>
              <a:t>baseInfoKey</a:t>
            </a:r>
            <a:r>
              <a:rPr kumimoji="1" lang="zh-CN" altLang="en-US" sz="1600" dirty="0"/>
              <a:t>下</a:t>
            </a:r>
            <a:r>
              <a:rPr kumimoji="1" lang="en-US" altLang="zh-CN" sz="1600" dirty="0" err="1"/>
              <a:t>baseInfoValue</a:t>
            </a:r>
            <a:r>
              <a:rPr kumimoji="1" lang="zh-CN" altLang="en-US" sz="1600" dirty="0"/>
              <a:t>相同的个数</a:t>
            </a:r>
            <a:endParaRPr kumimoji="1" lang="en-US" altLang="zh-CN" sz="1600" dirty="0"/>
          </a:p>
          <a:p>
            <a:pPr marL="285750" indent="-285750">
              <a:spcAft>
                <a:spcPts val="600"/>
              </a:spcAft>
              <a:buFont typeface="Arial" panose="020B0604020202020204" pitchFamily="34" charset="0"/>
              <a:buChar char="•"/>
            </a:pPr>
            <a:r>
              <a:rPr kumimoji="1" lang="zh-CN" altLang="en-US" sz="1600" dirty="0"/>
              <a:t>各项指标进行标准化，使其都服从均值为</a:t>
            </a:r>
            <a:r>
              <a:rPr kumimoji="1" lang="en-US" altLang="zh-CN" sz="1600" dirty="0"/>
              <a:t>0</a:t>
            </a:r>
            <a:r>
              <a:rPr kumimoji="1" lang="zh-Hans" altLang="en-US" sz="1600" dirty="0"/>
              <a:t>，</a:t>
            </a:r>
            <a:r>
              <a:rPr kumimoji="1" lang="zh-CN" altLang="en-US" sz="1600" dirty="0"/>
              <a:t>方差为</a:t>
            </a:r>
            <a:r>
              <a:rPr kumimoji="1" lang="en-US" altLang="zh-CN" sz="1600" dirty="0"/>
              <a:t>1</a:t>
            </a:r>
            <a:r>
              <a:rPr kumimoji="1" lang="zh-CN" altLang="en-US" sz="1600" dirty="0"/>
              <a:t>的分布</a:t>
            </a:r>
            <a:endParaRPr kumimoji="1" lang="en-US" altLang="zh-CN" sz="1600" dirty="0"/>
          </a:p>
          <a:p>
            <a:pPr marL="285750" indent="-285750">
              <a:spcAft>
                <a:spcPts val="600"/>
              </a:spcAft>
              <a:buFont typeface="Arial" panose="020B0604020202020204" pitchFamily="34" charset="0"/>
              <a:buChar char="•"/>
            </a:pPr>
            <a:r>
              <a:rPr kumimoji="1" lang="zh-CN" altLang="en-US" sz="1600" dirty="0"/>
              <a:t>各项指标进行加权求和，权值通过交叉验证</a:t>
            </a:r>
            <a:r>
              <a:rPr kumimoji="1" lang="en-US" altLang="zh-CN" sz="1600" dirty="0"/>
              <a:t>+</a:t>
            </a:r>
            <a:r>
              <a:rPr kumimoji="1" lang="zh-CN" altLang="en-US" sz="1600" dirty="0"/>
              <a:t>网格搜索求得</a:t>
            </a:r>
          </a:p>
        </p:txBody>
      </p:sp>
    </p:spTree>
    <p:extLst>
      <p:ext uri="{BB962C8B-B14F-4D97-AF65-F5344CB8AC3E}">
        <p14:creationId xmlns:p14="http://schemas.microsoft.com/office/powerpoint/2010/main" val="159110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词向量生成</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8</a:t>
            </a:fld>
            <a:endParaRPr lang="en-US" altLang="zh-CN"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005" y="1543998"/>
            <a:ext cx="3505200" cy="379000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5334000"/>
            <a:ext cx="6723063" cy="1150404"/>
          </a:xfrm>
          <a:prstGeom prst="rect">
            <a:avLst/>
          </a:prstGeom>
        </p:spPr>
      </p:pic>
    </p:spTree>
    <p:extLst>
      <p:ext uri="{BB962C8B-B14F-4D97-AF65-F5344CB8AC3E}">
        <p14:creationId xmlns:p14="http://schemas.microsoft.com/office/powerpoint/2010/main" val="3414722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KNN——</a:t>
            </a:r>
            <a:r>
              <a:rPr lang="zh-CN" altLang="en-US" dirty="0"/>
              <a:t>筛选和分类</a:t>
            </a:r>
          </a:p>
        </p:txBody>
      </p:sp>
      <p:sp>
        <p:nvSpPr>
          <p:cNvPr id="3" name="灯片编号占位符 2"/>
          <p:cNvSpPr>
            <a:spLocks noGrp="1"/>
          </p:cNvSpPr>
          <p:nvPr>
            <p:ph type="sldNum" sz="quarter" idx="10"/>
          </p:nvPr>
        </p:nvSpPr>
        <p:spPr/>
        <p:txBody>
          <a:bodyPr/>
          <a:lstStyle/>
          <a:p>
            <a:fld id="{2F92E8BF-52C0-4DA6-9593-0F736FC6DF7B}" type="slidenum">
              <a:rPr lang="en-US" altLang="zh-CN" smtClean="0"/>
              <a:pPr/>
              <a:t>9</a:t>
            </a:fld>
            <a:endParaRPr lang="en-US" altLang="zh-CN" dirty="0"/>
          </a:p>
        </p:txBody>
      </p:sp>
      <p:graphicFrame>
        <p:nvGraphicFramePr>
          <p:cNvPr id="7" name="图示 6">
            <a:extLst>
              <a:ext uri="{FF2B5EF4-FFF2-40B4-BE49-F238E27FC236}">
                <a16:creationId xmlns:a16="http://schemas.microsoft.com/office/drawing/2014/main" id="{B40E9DA1-1715-3F49-A6B2-00DE6239F2EF}"/>
              </a:ext>
            </a:extLst>
          </p:cNvPr>
          <p:cNvGraphicFramePr/>
          <p:nvPr>
            <p:extLst>
              <p:ext uri="{D42A27DB-BD31-4B8C-83A1-F6EECF244321}">
                <p14:modId xmlns:p14="http://schemas.microsoft.com/office/powerpoint/2010/main" val="1987834231"/>
              </p:ext>
            </p:extLst>
          </p:nvPr>
        </p:nvGraphicFramePr>
        <p:xfrm>
          <a:off x="1905000" y="2514600"/>
          <a:ext cx="53721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3F87EF5F-0384-854A-9B3D-2D14EDD0D362}"/>
              </a:ext>
            </a:extLst>
          </p:cNvPr>
          <p:cNvSpPr txBox="1"/>
          <p:nvPr/>
        </p:nvSpPr>
        <p:spPr>
          <a:xfrm>
            <a:off x="1905000" y="1752600"/>
            <a:ext cx="5562600" cy="369332"/>
          </a:xfrm>
          <a:prstGeom prst="rect">
            <a:avLst/>
          </a:prstGeom>
          <a:noFill/>
        </p:spPr>
        <p:txBody>
          <a:bodyPr wrap="square" rtlCol="0">
            <a:spAutoFit/>
          </a:bodyPr>
          <a:lstStyle/>
          <a:p>
            <a:r>
              <a:rPr kumimoji="1" lang="zh-CN" altLang="en-US" dirty="0"/>
              <a:t>判断</a:t>
            </a:r>
            <a:r>
              <a:rPr kumimoji="1" lang="zh-CN" altLang="en-US" b="1" dirty="0"/>
              <a:t>火龙果</a:t>
            </a:r>
            <a:r>
              <a:rPr kumimoji="1" lang="zh-CN" altLang="en-US" dirty="0"/>
              <a:t>的实体类别（</a:t>
            </a:r>
            <a:r>
              <a:rPr kumimoji="1" lang="en-US" altLang="zh-CN" dirty="0"/>
              <a:t>k</a:t>
            </a:r>
            <a:r>
              <a:rPr kumimoji="1" lang="en-US" altLang="zh-Hans" dirty="0"/>
              <a:t>=6</a:t>
            </a:r>
            <a:r>
              <a:rPr kumimoji="1" lang="zh-Hans" altLang="en-US" dirty="0"/>
              <a:t>）</a:t>
            </a:r>
            <a:r>
              <a:rPr kumimoji="1" lang="zh-CN" altLang="en-US" dirty="0"/>
              <a:t>为</a:t>
            </a:r>
            <a:r>
              <a:rPr kumimoji="1" lang="zh-CN" altLang="en-US" b="1" dirty="0"/>
              <a:t>植物学名词</a:t>
            </a:r>
          </a:p>
        </p:txBody>
      </p:sp>
    </p:spTree>
    <p:extLst>
      <p:ext uri="{BB962C8B-B14F-4D97-AF65-F5344CB8AC3E}">
        <p14:creationId xmlns:p14="http://schemas.microsoft.com/office/powerpoint/2010/main" val="427518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18268</TotalTime>
  <Words>1534</Words>
  <Application>Microsoft Office PowerPoint</Application>
  <PresentationFormat>全屏显示(4:3)</PresentationFormat>
  <Paragraphs>297</Paragraphs>
  <Slides>33</Slides>
  <Notes>32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华文隶书</vt:lpstr>
      <vt:lpstr>宋体</vt:lpstr>
      <vt:lpstr>Arial</vt:lpstr>
      <vt:lpstr>Calibri</vt:lpstr>
      <vt:lpstr>Times New Roman</vt:lpstr>
      <vt:lpstr>Wingdings</vt:lpstr>
      <vt:lpstr>Default Design</vt:lpstr>
      <vt:lpstr>PowerPoint 演示文稿</vt:lpstr>
      <vt:lpstr>目录</vt:lpstr>
      <vt:lpstr>背景介绍</vt:lpstr>
      <vt:lpstr>实体识别</vt:lpstr>
      <vt:lpstr>难点和挑战</vt:lpstr>
      <vt:lpstr>技术框架</vt:lpstr>
      <vt:lpstr>KNN——特征工程</vt:lpstr>
      <vt:lpstr>词向量生成</vt:lpstr>
      <vt:lpstr>KNN——筛选和分类</vt:lpstr>
      <vt:lpstr>实体识别结果</vt:lpstr>
      <vt:lpstr>目录</vt:lpstr>
      <vt:lpstr>背景介绍</vt:lpstr>
      <vt:lpstr>难点和挑战</vt:lpstr>
      <vt:lpstr>技术框架</vt:lpstr>
      <vt:lpstr>语句解析</vt:lpstr>
      <vt:lpstr>远程监督</vt:lpstr>
      <vt:lpstr>语料获取——Wikipedia语料库</vt:lpstr>
      <vt:lpstr>语料获取—Wikipedia</vt:lpstr>
      <vt:lpstr>知识获取</vt:lpstr>
      <vt:lpstr>知识获取</vt:lpstr>
      <vt:lpstr>关系提取模型</vt:lpstr>
      <vt:lpstr>关系提取模型</vt:lpstr>
      <vt:lpstr>目录</vt:lpstr>
      <vt:lpstr>网络舆情监控</vt:lpstr>
      <vt:lpstr>现有的工作</vt:lpstr>
      <vt:lpstr>基于R-Energy的舆情监控</vt:lpstr>
      <vt:lpstr>Normalized Laplacian</vt:lpstr>
      <vt:lpstr>R-Energy</vt:lpstr>
      <vt:lpstr>2-step commute probability</vt:lpstr>
      <vt:lpstr>舆情监控---R-Energy</vt:lpstr>
      <vt:lpstr>舆情预测---R-Energy</vt:lpstr>
      <vt:lpstr>R-Energy---优势</vt:lpstr>
      <vt:lpstr>结论</vt:lpstr>
    </vt:vector>
  </TitlesOfParts>
  <Company>SMU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LARC Projects</dc:title>
  <dc:creator>eplim</dc:creator>
  <cp:lastModifiedBy>建军 陈</cp:lastModifiedBy>
  <cp:revision>2012</cp:revision>
  <dcterms:created xsi:type="dcterms:W3CDTF">2011-07-01T03:41:19Z</dcterms:created>
  <dcterms:modified xsi:type="dcterms:W3CDTF">2020-01-03T05:56:49Z</dcterms:modified>
</cp:coreProperties>
</file>